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C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>
      <p:cViewPr varScale="1">
        <p:scale>
          <a:sx n="114" d="100"/>
          <a:sy n="114" d="100"/>
        </p:scale>
        <p:origin x="624" y="108"/>
      </p:cViewPr>
      <p:guideLst>
        <p:guide orient="horz" pos="2179"/>
        <p:guide pos="288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7" Type="http://schemas.openxmlformats.org/officeDocument/2006/relationships/tableStyles" Target="tableStyles.xml"/><Relationship Id="rId26" Type="http://schemas.openxmlformats.org/officeDocument/2006/relationships/viewProps" Target="viewProps.xml"/><Relationship Id="rId25" Type="http://schemas.openxmlformats.org/officeDocument/2006/relationships/presProps" Target="presProps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32.png>
</file>

<file path=ppt/media/image34.png>
</file>

<file path=ppt/media/image4.png>
</file>

<file path=ppt/media/image41.png>
</file>

<file path=ppt/media/image42.png>
</file>

<file path=ppt/media/image43.png>
</file>

<file path=ppt/media/image44.png>
</file>

<file path=ppt/media/image45.png>
</file>

<file path=ppt/media/image46.jpeg>
</file>

<file path=ppt/media/image47.jpe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1122363"/>
            <a:ext cx="6858000" cy="23876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2E38E1C-8C98-409F-99C9-436F46744D31}" type="slidenum">
              <a:rPr lang="zh-CN" altLang="zh-CN" smtClean="0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547ABD0-3745-4A6E-B895-C8EC3A55C830}" type="slidenum">
              <a:rPr lang="zh-CN" altLang="zh-CN" smtClean="0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 hasCustomPrompt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15DFAB6-D205-4EB6-BC13-A70CBC18DD02}" type="slidenum">
              <a:rPr lang="zh-CN" altLang="zh-CN" smtClean="0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B7336DA-490D-4A4F-8370-18AC9039F799}" type="slidenum">
              <a:rPr lang="zh-CN" altLang="zh-CN" smtClean="0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F9262F-5DB4-4A63-B1B4-81345804D2B4}" type="slidenum">
              <a:rPr lang="zh-CN" altLang="zh-CN" smtClean="0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 hasCustomPrompt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5AB0FE3-5D91-4062-B6B0-FA00346459B7}" type="slidenum">
              <a:rPr lang="zh-CN" altLang="zh-CN" smtClean="0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 hasCustomPrompt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 hasCustomPrompt="1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 hasCustomPrompt="1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 hasCustomPrompt="1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379C28-6D83-4BC8-9739-7FF3B2130738}" type="slidenum">
              <a:rPr lang="zh-CN" altLang="zh-CN" smtClean="0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C9AB50-3295-43EC-A62A-46C3B7B903F5}" type="slidenum">
              <a:rPr lang="zh-CN" altLang="zh-CN" smtClean="0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0D08E69-D976-47B3-9497-69A476578941}" type="slidenum">
              <a:rPr lang="zh-CN" altLang="zh-CN" smtClean="0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 hasCustomPrompt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B6AEE1-721E-4FA5-B6D4-BFD9E1F2F9EB}" type="slidenum">
              <a:rPr lang="zh-CN" altLang="zh-CN" smtClean="0"/>
            </a:fld>
            <a:endParaRPr lang="zh-CN" altLang="zh-CN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 hasCustomPrompt="1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zh-CN" altLang="en-US"/>
              <a:t>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zh-CN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0E9A14-FF6D-43AA-8E45-66CE85262DEC}" type="slidenum">
              <a:rPr lang="zh-CN" altLang="zh-CN" smtClean="0"/>
            </a:fld>
            <a:endParaRPr lang="zh-CN" altLang="zh-CN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zh-CN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zh-CN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B3C92-FB0B-453B-B4C6-EE0992CFEE52}" type="slidenum">
              <a:rPr lang="zh-CN" altLang="zh-CN" smtClean="0"/>
            </a:fld>
            <a:endParaRPr lang="zh-CN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image" Target="../media/image20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30.emf"/><Relationship Id="rId7" Type="http://schemas.openxmlformats.org/officeDocument/2006/relationships/image" Target="../media/image29.emf"/><Relationship Id="rId6" Type="http://schemas.openxmlformats.org/officeDocument/2006/relationships/image" Target="../media/image28.emf"/><Relationship Id="rId5" Type="http://schemas.openxmlformats.org/officeDocument/2006/relationships/image" Target="../media/image27.emf"/><Relationship Id="rId4" Type="http://schemas.openxmlformats.org/officeDocument/2006/relationships/image" Target="../media/image26.emf"/><Relationship Id="rId3" Type="http://schemas.openxmlformats.org/officeDocument/2006/relationships/image" Target="../media/image25.emf"/><Relationship Id="rId2" Type="http://schemas.openxmlformats.org/officeDocument/2006/relationships/image" Target="../media/image24.emf"/><Relationship Id="rId1" Type="http://schemas.openxmlformats.org/officeDocument/2006/relationships/image" Target="../media/image23.emf"/></Relationships>
</file>

<file path=ppt/slides/_rels/slide13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32.png"/><Relationship Id="rId5" Type="http://schemas.openxmlformats.org/officeDocument/2006/relationships/image" Target="../media/image30.emf"/><Relationship Id="rId4" Type="http://schemas.openxmlformats.org/officeDocument/2006/relationships/image" Target="../media/image29.emf"/><Relationship Id="rId3" Type="http://schemas.openxmlformats.org/officeDocument/2006/relationships/image" Target="../media/image28.emf"/><Relationship Id="rId2" Type="http://schemas.openxmlformats.org/officeDocument/2006/relationships/image" Target="../media/image27.emf"/><Relationship Id="rId1" Type="http://schemas.openxmlformats.org/officeDocument/2006/relationships/image" Target="../media/image31.emf"/></Relationships>
</file>

<file path=ppt/slides/_rels/slide14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34.png"/><Relationship Id="rId5" Type="http://schemas.openxmlformats.org/officeDocument/2006/relationships/image" Target="../media/image33.emf"/><Relationship Id="rId4" Type="http://schemas.openxmlformats.org/officeDocument/2006/relationships/image" Target="../media/image30.emf"/><Relationship Id="rId3" Type="http://schemas.openxmlformats.org/officeDocument/2006/relationships/image" Target="../media/image29.emf"/><Relationship Id="rId2" Type="http://schemas.openxmlformats.org/officeDocument/2006/relationships/image" Target="../media/image28.emf"/><Relationship Id="rId1" Type="http://schemas.openxmlformats.org/officeDocument/2006/relationships/image" Target="../media/image27.emf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40.emf"/><Relationship Id="rId5" Type="http://schemas.openxmlformats.org/officeDocument/2006/relationships/image" Target="../media/image39.emf"/><Relationship Id="rId4" Type="http://schemas.openxmlformats.org/officeDocument/2006/relationships/image" Target="../media/image38.emf"/><Relationship Id="rId3" Type="http://schemas.openxmlformats.org/officeDocument/2006/relationships/image" Target="../media/image37.emf"/><Relationship Id="rId2" Type="http://schemas.openxmlformats.org/officeDocument/2006/relationships/image" Target="../media/image36.emf"/><Relationship Id="rId1" Type="http://schemas.openxmlformats.org/officeDocument/2006/relationships/image" Target="../media/image35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46.jpeg"/><Relationship Id="rId5" Type="http://schemas.openxmlformats.org/officeDocument/2006/relationships/image" Target="../media/image45.png"/><Relationship Id="rId4" Type="http://schemas.openxmlformats.org/officeDocument/2006/relationships/image" Target="../media/image44.png"/><Relationship Id="rId3" Type="http://schemas.openxmlformats.org/officeDocument/2006/relationships/image" Target="../media/image43.png"/><Relationship Id="rId2" Type="http://schemas.openxmlformats.org/officeDocument/2006/relationships/image" Target="../media/image42.png"/><Relationship Id="rId1" Type="http://schemas.openxmlformats.org/officeDocument/2006/relationships/image" Target="../media/image4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7.jpeg"/><Relationship Id="rId1" Type="http://schemas.openxmlformats.org/officeDocument/2006/relationships/image" Target="../media/image45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49.png"/><Relationship Id="rId2" Type="http://schemas.openxmlformats.org/officeDocument/2006/relationships/image" Target="../media/image5.png"/><Relationship Id="rId1" Type="http://schemas.openxmlformats.org/officeDocument/2006/relationships/image" Target="../media/image48.png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50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image" Target="../media/image15.png"/><Relationship Id="rId8" Type="http://schemas.openxmlformats.org/officeDocument/2006/relationships/image" Target="../media/image14.png"/><Relationship Id="rId7" Type="http://schemas.openxmlformats.org/officeDocument/2006/relationships/image" Target="../media/image13.png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1" Type="http://schemas.openxmlformats.org/officeDocument/2006/relationships/slideLayout" Target="../slideLayouts/slideLayout2.xml"/><Relationship Id="rId10" Type="http://schemas.openxmlformats.org/officeDocument/2006/relationships/image" Target="../media/image16.png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8.emf"/><Relationship Id="rId1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>
          <a:xfrm>
            <a:off x="719572" y="1912516"/>
            <a:ext cx="2016224" cy="1728192"/>
          </a:xfrm>
          <a:prstGeom prst="rect">
            <a:avLst/>
          </a:prstGeom>
          <a:solidFill>
            <a:schemeClr val="accent1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47564" y="1984524"/>
            <a:ext cx="2016224" cy="1728192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503548" y="2056532"/>
            <a:ext cx="2016224" cy="1736824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/>
          <p:nvPr/>
        </p:nvCxnSpPr>
        <p:spPr>
          <a:xfrm>
            <a:off x="503548" y="2272556"/>
            <a:ext cx="20162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4" name="直接连接符 13"/>
          <p:cNvCxnSpPr/>
          <p:nvPr/>
        </p:nvCxnSpPr>
        <p:spPr>
          <a:xfrm>
            <a:off x="511926" y="2488580"/>
            <a:ext cx="20162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5" name="直接连接符 14"/>
          <p:cNvCxnSpPr/>
          <p:nvPr/>
        </p:nvCxnSpPr>
        <p:spPr>
          <a:xfrm>
            <a:off x="511926" y="2704604"/>
            <a:ext cx="20162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>
            <a:off x="503548" y="2946023"/>
            <a:ext cx="20162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>
            <a:off x="503548" y="3208660"/>
            <a:ext cx="20162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>
            <a:off x="503548" y="3424684"/>
            <a:ext cx="20162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9" name="直接连接符 18"/>
          <p:cNvCxnSpPr/>
          <p:nvPr/>
        </p:nvCxnSpPr>
        <p:spPr>
          <a:xfrm>
            <a:off x="503548" y="3639470"/>
            <a:ext cx="2016224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直接连接符 12"/>
          <p:cNvCxnSpPr/>
          <p:nvPr/>
        </p:nvCxnSpPr>
        <p:spPr>
          <a:xfrm>
            <a:off x="791580" y="2056532"/>
            <a:ext cx="0" cy="173682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3" name="直接连接符 22"/>
          <p:cNvCxnSpPr/>
          <p:nvPr/>
        </p:nvCxnSpPr>
        <p:spPr>
          <a:xfrm>
            <a:off x="1079612" y="2056532"/>
            <a:ext cx="0" cy="173682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4" name="直接连接符 23"/>
          <p:cNvCxnSpPr/>
          <p:nvPr/>
        </p:nvCxnSpPr>
        <p:spPr>
          <a:xfrm>
            <a:off x="1367644" y="2056532"/>
            <a:ext cx="0" cy="173682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>
            <a:off x="1677860" y="2056532"/>
            <a:ext cx="0" cy="173682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1943708" y="2056532"/>
            <a:ext cx="0" cy="173682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2231740" y="2056532"/>
            <a:ext cx="0" cy="1736824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1" name="矩形 30"/>
          <p:cNvSpPr/>
          <p:nvPr/>
        </p:nvSpPr>
        <p:spPr>
          <a:xfrm>
            <a:off x="4062024" y="5013176"/>
            <a:ext cx="726000" cy="792088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4" name="直接连接符 33"/>
          <p:cNvCxnSpPr/>
          <p:nvPr/>
        </p:nvCxnSpPr>
        <p:spPr>
          <a:xfrm>
            <a:off x="4283968" y="5013176"/>
            <a:ext cx="0" cy="79208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4564109" y="5013176"/>
            <a:ext cx="0" cy="792088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36" name="直接连接符 35"/>
          <p:cNvCxnSpPr/>
          <p:nvPr/>
        </p:nvCxnSpPr>
        <p:spPr>
          <a:xfrm>
            <a:off x="4062024" y="5254595"/>
            <a:ext cx="726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40" name="直接连接符 39"/>
          <p:cNvCxnSpPr/>
          <p:nvPr/>
        </p:nvCxnSpPr>
        <p:spPr>
          <a:xfrm>
            <a:off x="4062024" y="5545096"/>
            <a:ext cx="726000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38" name="文本框 37"/>
          <p:cNvSpPr txBox="1"/>
          <p:nvPr/>
        </p:nvSpPr>
        <p:spPr>
          <a:xfrm>
            <a:off x="3311860" y="2848620"/>
            <a:ext cx="3600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*</a:t>
            </a:r>
            <a:endParaRPr lang="zh-CN" altLang="en-US" dirty="0"/>
          </a:p>
        </p:txBody>
      </p:sp>
      <p:sp>
        <p:nvSpPr>
          <p:cNvPr id="44" name="矩形 43"/>
          <p:cNvSpPr/>
          <p:nvPr/>
        </p:nvSpPr>
        <p:spPr>
          <a:xfrm>
            <a:off x="6120185" y="2488603"/>
            <a:ext cx="1656181" cy="1304753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079612" y="4005064"/>
            <a:ext cx="86409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7*7*3</a:t>
            </a:r>
            <a:endParaRPr lang="zh-CN" altLang="en-US" sz="1600" dirty="0"/>
          </a:p>
        </p:txBody>
      </p:sp>
      <p:sp>
        <p:nvSpPr>
          <p:cNvPr id="46" name="文本框 45"/>
          <p:cNvSpPr txBox="1"/>
          <p:nvPr/>
        </p:nvSpPr>
        <p:spPr>
          <a:xfrm>
            <a:off x="4175968" y="3786737"/>
            <a:ext cx="54004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4*4</a:t>
            </a:r>
            <a:endParaRPr lang="zh-CN" altLang="en-US" sz="1400" dirty="0"/>
          </a:p>
        </p:txBody>
      </p:sp>
      <p:sp>
        <p:nvSpPr>
          <p:cNvPr id="47" name="文本框 46"/>
          <p:cNvSpPr txBox="1"/>
          <p:nvPr/>
        </p:nvSpPr>
        <p:spPr>
          <a:xfrm>
            <a:off x="5327112" y="2848620"/>
            <a:ext cx="57607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=</a:t>
            </a:r>
            <a:endParaRPr lang="zh-CN" altLang="en-US" dirty="0"/>
          </a:p>
        </p:txBody>
      </p:sp>
      <p:cxnSp>
        <p:nvCxnSpPr>
          <p:cNvPr id="51" name="直接连接符 50"/>
          <p:cNvCxnSpPr/>
          <p:nvPr/>
        </p:nvCxnSpPr>
        <p:spPr>
          <a:xfrm>
            <a:off x="6120185" y="2848620"/>
            <a:ext cx="165618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5" name="直接连接符 54"/>
          <p:cNvCxnSpPr/>
          <p:nvPr/>
        </p:nvCxnSpPr>
        <p:spPr>
          <a:xfrm>
            <a:off x="6120184" y="3140979"/>
            <a:ext cx="165618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6" name="直接连接符 55"/>
          <p:cNvCxnSpPr/>
          <p:nvPr/>
        </p:nvCxnSpPr>
        <p:spPr>
          <a:xfrm>
            <a:off x="6120183" y="3442203"/>
            <a:ext cx="1656181" cy="0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>
            <a:off x="6516216" y="2488580"/>
            <a:ext cx="0" cy="129815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59" name="直接连接符 58"/>
          <p:cNvCxnSpPr/>
          <p:nvPr/>
        </p:nvCxnSpPr>
        <p:spPr>
          <a:xfrm>
            <a:off x="6940881" y="2495199"/>
            <a:ext cx="0" cy="129815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60" name="直接连接符 59"/>
          <p:cNvCxnSpPr/>
          <p:nvPr/>
        </p:nvCxnSpPr>
        <p:spPr>
          <a:xfrm>
            <a:off x="7380312" y="2498260"/>
            <a:ext cx="0" cy="1298157"/>
          </a:xfrm>
          <a:prstGeom prst="line">
            <a:avLst/>
          </a:prstGeom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57" name="文本框 56"/>
          <p:cNvSpPr txBox="1"/>
          <p:nvPr/>
        </p:nvSpPr>
        <p:spPr>
          <a:xfrm>
            <a:off x="6588234" y="4017606"/>
            <a:ext cx="79207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4*4</a:t>
            </a:r>
            <a:endParaRPr lang="zh-CN" altLang="en-US" sz="1400" dirty="0"/>
          </a:p>
        </p:txBody>
      </p:sp>
      <p:sp>
        <p:nvSpPr>
          <p:cNvPr id="58" name="文本框 57"/>
          <p:cNvSpPr txBox="1"/>
          <p:nvPr/>
        </p:nvSpPr>
        <p:spPr>
          <a:xfrm>
            <a:off x="1079612" y="1412776"/>
            <a:ext cx="104411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图片</a:t>
            </a:r>
            <a:endParaRPr lang="zh-CN" altLang="en-US" sz="1400" dirty="0"/>
          </a:p>
        </p:txBody>
      </p:sp>
      <p:sp>
        <p:nvSpPr>
          <p:cNvPr id="61" name="文本框 60"/>
          <p:cNvSpPr txBox="1"/>
          <p:nvPr/>
        </p:nvSpPr>
        <p:spPr>
          <a:xfrm>
            <a:off x="4107113" y="2137427"/>
            <a:ext cx="7620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kernel</a:t>
            </a:r>
            <a:endParaRPr lang="zh-CN" altLang="en-US" sz="1400" dirty="0"/>
          </a:p>
        </p:txBody>
      </p:sp>
      <p:sp>
        <p:nvSpPr>
          <p:cNvPr id="62" name="文本框 61"/>
          <p:cNvSpPr txBox="1"/>
          <p:nvPr/>
        </p:nvSpPr>
        <p:spPr>
          <a:xfrm>
            <a:off x="6150264" y="2048655"/>
            <a:ext cx="133213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Feature Map</a:t>
            </a:r>
            <a:endParaRPr lang="zh-CN" altLang="en-US" sz="1400" dirty="0"/>
          </a:p>
        </p:txBody>
      </p:sp>
      <p:sp>
        <p:nvSpPr>
          <p:cNvPr id="3" name="矩形 2"/>
          <p:cNvSpPr/>
          <p:nvPr/>
        </p:nvSpPr>
        <p:spPr>
          <a:xfrm>
            <a:off x="3867075" y="2542919"/>
            <a:ext cx="1109360" cy="992215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4139952" y="2554400"/>
            <a:ext cx="0" cy="9807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直接连接符 41"/>
          <p:cNvCxnSpPr/>
          <p:nvPr/>
        </p:nvCxnSpPr>
        <p:spPr>
          <a:xfrm>
            <a:off x="4421755" y="2554400"/>
            <a:ext cx="0" cy="9807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>
            <a:off x="4716016" y="2542919"/>
            <a:ext cx="0" cy="980734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直接连接符 7"/>
          <p:cNvCxnSpPr>
            <a:stCxn id="3" idx="1"/>
            <a:endCxn id="3" idx="3"/>
          </p:cNvCxnSpPr>
          <p:nvPr/>
        </p:nvCxnSpPr>
        <p:spPr>
          <a:xfrm>
            <a:off x="3867075" y="3039027"/>
            <a:ext cx="11093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直接连接符 47"/>
          <p:cNvCxnSpPr/>
          <p:nvPr/>
        </p:nvCxnSpPr>
        <p:spPr>
          <a:xfrm>
            <a:off x="3867075" y="2780784"/>
            <a:ext cx="11093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直接连接符 48"/>
          <p:cNvCxnSpPr/>
          <p:nvPr/>
        </p:nvCxnSpPr>
        <p:spPr>
          <a:xfrm>
            <a:off x="3867075" y="3284984"/>
            <a:ext cx="1109360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框 4"/>
          <p:cNvSpPr txBox="1"/>
          <p:nvPr/>
        </p:nvSpPr>
        <p:spPr>
          <a:xfrm>
            <a:off x="705459" y="1724513"/>
            <a:ext cx="213834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Attachment domain</a:t>
            </a:r>
            <a:r>
              <a:rPr lang="en-US" altLang="zh-CN" sz="1400" dirty="0"/>
              <a:t> (d0)</a:t>
            </a:r>
            <a:endParaRPr lang="zh-CN" altLang="en-US" sz="1400" dirty="0"/>
          </a:p>
        </p:txBody>
      </p:sp>
      <p:sp>
        <p:nvSpPr>
          <p:cNvPr id="6" name="文本框 5"/>
          <p:cNvSpPr txBox="1"/>
          <p:nvPr/>
        </p:nvSpPr>
        <p:spPr>
          <a:xfrm>
            <a:off x="729654" y="3055250"/>
            <a:ext cx="1935995" cy="3069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b="1" dirty="0"/>
              <a:t>Mating domain</a:t>
            </a:r>
            <a:r>
              <a:rPr lang="en-US" altLang="zh-CN" sz="1400" dirty="0"/>
              <a:t> (d2)</a:t>
            </a:r>
            <a:endParaRPr lang="zh-CN" altLang="en-US" sz="1400" dirty="0"/>
          </a:p>
        </p:txBody>
      </p:sp>
      <p:sp>
        <p:nvSpPr>
          <p:cNvPr id="7" name="矩形 6"/>
          <p:cNvSpPr/>
          <p:nvPr/>
        </p:nvSpPr>
        <p:spPr>
          <a:xfrm>
            <a:off x="705459" y="2506508"/>
            <a:ext cx="2236172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b="1" dirty="0">
                <a:solidFill>
                  <a:srgbClr val="333333"/>
                </a:solidFill>
                <a:latin typeface="Arial" panose="020B0604020202020204" pitchFamily="34" charset="0"/>
              </a:rPr>
              <a:t>Reciprocity domain</a:t>
            </a:r>
            <a:r>
              <a:rPr lang="en-US" altLang="zh-CN" sz="1400" dirty="0">
                <a:solidFill>
                  <a:srgbClr val="333333"/>
                </a:solidFill>
                <a:latin typeface="Arial" panose="020B0604020202020204" pitchFamily="34" charset="0"/>
              </a:rPr>
              <a:t> (d1)</a:t>
            </a:r>
            <a:endParaRPr lang="zh-CN" altLang="en-US" sz="1400" dirty="0"/>
          </a:p>
        </p:txBody>
      </p:sp>
      <p:sp>
        <p:nvSpPr>
          <p:cNvPr id="8" name="矩形 7"/>
          <p:cNvSpPr/>
          <p:nvPr/>
        </p:nvSpPr>
        <p:spPr>
          <a:xfrm>
            <a:off x="705459" y="3739094"/>
            <a:ext cx="2722140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b="1" dirty="0">
                <a:solidFill>
                  <a:srgbClr val="333333"/>
                </a:solidFill>
                <a:latin typeface="Arial" panose="020B0604020202020204" pitchFamily="34" charset="0"/>
              </a:rPr>
              <a:t>Hierarchical power domain</a:t>
            </a:r>
            <a:r>
              <a:rPr lang="en-US" altLang="zh-CN" sz="1400" dirty="0">
                <a:solidFill>
                  <a:srgbClr val="333333"/>
                </a:solidFill>
                <a:latin typeface="Arial" panose="020B0604020202020204" pitchFamily="34" charset="0"/>
              </a:rPr>
              <a:t> (d3)</a:t>
            </a:r>
            <a:endParaRPr lang="zh-CN" altLang="en-US" sz="1400" dirty="0"/>
          </a:p>
        </p:txBody>
      </p:sp>
      <p:sp>
        <p:nvSpPr>
          <p:cNvPr id="9" name="矩形 8"/>
          <p:cNvSpPr/>
          <p:nvPr/>
        </p:nvSpPr>
        <p:spPr>
          <a:xfrm>
            <a:off x="705459" y="4621165"/>
            <a:ext cx="268988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b="1" dirty="0">
                <a:solidFill>
                  <a:srgbClr val="333333"/>
                </a:solidFill>
                <a:latin typeface="Arial" panose="020B0604020202020204" pitchFamily="34" charset="0"/>
              </a:rPr>
              <a:t>Coalitional groups domain</a:t>
            </a:r>
            <a:r>
              <a:rPr lang="en-US" altLang="zh-CN" sz="1400" dirty="0">
                <a:solidFill>
                  <a:srgbClr val="333333"/>
                </a:solidFill>
                <a:latin typeface="Arial" panose="020B0604020202020204" pitchFamily="34" charset="0"/>
              </a:rPr>
              <a:t> (d4)</a:t>
            </a:r>
            <a:endParaRPr lang="zh-CN" altLang="en-US" sz="1400" dirty="0"/>
          </a:p>
        </p:txBody>
      </p:sp>
      <p:sp>
        <p:nvSpPr>
          <p:cNvPr id="10" name="文本框 9"/>
          <p:cNvSpPr txBox="1"/>
          <p:nvPr/>
        </p:nvSpPr>
        <p:spPr>
          <a:xfrm>
            <a:off x="3964720" y="1311538"/>
            <a:ext cx="2030890" cy="10129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i="1" dirty="0"/>
              <a:t>father-child</a:t>
            </a:r>
            <a:r>
              <a:rPr lang="en-US" altLang="zh-CN" sz="1400" dirty="0"/>
              <a:t>,</a:t>
            </a:r>
            <a:endParaRPr lang="en-US" altLang="zh-CN" sz="1400" dirty="0"/>
          </a:p>
          <a:p>
            <a:r>
              <a:rPr lang="en-US" altLang="zh-CN" sz="1400" i="1" dirty="0"/>
              <a:t>mother-child</a:t>
            </a:r>
            <a:r>
              <a:rPr lang="en-US" altLang="zh-CN" sz="1400" dirty="0"/>
              <a:t>,</a:t>
            </a:r>
            <a:endParaRPr lang="en-US" altLang="zh-CN" sz="1400" dirty="0"/>
          </a:p>
          <a:p>
            <a:r>
              <a:rPr lang="en-US" altLang="zh-CN" sz="1400" i="1" dirty="0"/>
              <a:t>Grandpa-grandchild</a:t>
            </a:r>
            <a:endParaRPr lang="en-US" altLang="zh-CN" sz="1400" dirty="0"/>
          </a:p>
          <a:p>
            <a:r>
              <a:rPr lang="en-US" altLang="zh-CN" sz="1400" i="1" dirty="0"/>
              <a:t>grandma-grandchild</a:t>
            </a:r>
            <a:r>
              <a:rPr lang="en-US" altLang="zh-CN" dirty="0"/>
              <a:t> </a:t>
            </a:r>
            <a:endParaRPr lang="zh-CN" altLang="en-US" dirty="0"/>
          </a:p>
        </p:txBody>
      </p:sp>
      <p:sp>
        <p:nvSpPr>
          <p:cNvPr id="15" name="矩形 14"/>
          <p:cNvSpPr/>
          <p:nvPr/>
        </p:nvSpPr>
        <p:spPr>
          <a:xfrm>
            <a:off x="3674653" y="2434358"/>
            <a:ext cx="262553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i="1" dirty="0"/>
              <a:t>friends, siblings and classmates</a:t>
            </a:r>
            <a:r>
              <a:rPr lang="en-US" altLang="zh-CN" sz="1600" dirty="0">
                <a:solidFill>
                  <a:srgbClr val="333333"/>
                </a:solidFill>
                <a:latin typeface="Arial" panose="020B0604020202020204" pitchFamily="34" charset="0"/>
              </a:rPr>
              <a:t> </a:t>
            </a:r>
            <a:endParaRPr lang="zh-CN" altLang="en-US" sz="1600" dirty="0"/>
          </a:p>
        </p:txBody>
      </p:sp>
      <p:sp>
        <p:nvSpPr>
          <p:cNvPr id="21" name="矩形 20"/>
          <p:cNvSpPr/>
          <p:nvPr/>
        </p:nvSpPr>
        <p:spPr>
          <a:xfrm>
            <a:off x="3964719" y="3053072"/>
            <a:ext cx="139936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i="1" dirty="0"/>
              <a:t>lovers/spouses</a:t>
            </a:r>
            <a:endParaRPr lang="zh-CN" altLang="en-US" sz="1400" i="1" dirty="0"/>
          </a:p>
        </p:txBody>
      </p:sp>
      <p:sp>
        <p:nvSpPr>
          <p:cNvPr id="22" name="矩形 21"/>
          <p:cNvSpPr/>
          <p:nvPr/>
        </p:nvSpPr>
        <p:spPr>
          <a:xfrm>
            <a:off x="3918011" y="3477506"/>
            <a:ext cx="2077600" cy="951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i="1" dirty="0"/>
              <a:t>presenter-audience </a:t>
            </a:r>
            <a:endParaRPr lang="en-US" altLang="zh-CN" sz="1400" i="1" dirty="0"/>
          </a:p>
          <a:p>
            <a:r>
              <a:rPr lang="en-US" altLang="zh-CN" sz="1400" i="1" dirty="0"/>
              <a:t>teacher-student</a:t>
            </a:r>
            <a:endParaRPr lang="en-US" altLang="zh-CN" sz="1400" i="1" dirty="0"/>
          </a:p>
          <a:p>
            <a:r>
              <a:rPr lang="en-US" altLang="zh-CN" sz="1400" i="1" dirty="0"/>
              <a:t>trainer-trainee</a:t>
            </a:r>
            <a:endParaRPr lang="en-US" altLang="zh-CN" sz="1400" i="1" dirty="0"/>
          </a:p>
          <a:p>
            <a:r>
              <a:rPr lang="en-US" altLang="zh-CN" sz="1400" i="1" dirty="0"/>
              <a:t>leader-subordinate</a:t>
            </a:r>
            <a:endParaRPr lang="zh-CN" altLang="en-US" sz="1400" i="1" dirty="0"/>
          </a:p>
        </p:txBody>
      </p:sp>
      <p:sp>
        <p:nvSpPr>
          <p:cNvPr id="23" name="矩形 22"/>
          <p:cNvSpPr/>
          <p:nvPr/>
        </p:nvSpPr>
        <p:spPr>
          <a:xfrm>
            <a:off x="3896432" y="4456693"/>
            <a:ext cx="1940483" cy="95158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1400" i="1" dirty="0"/>
              <a:t>band members,</a:t>
            </a:r>
            <a:endParaRPr lang="en-US" altLang="zh-CN" sz="1400" i="1" dirty="0"/>
          </a:p>
          <a:p>
            <a:r>
              <a:rPr lang="en-US" altLang="zh-CN" sz="1400" i="1" dirty="0"/>
              <a:t>dance team members,</a:t>
            </a:r>
            <a:endParaRPr lang="en-US" altLang="zh-CN" sz="1400" i="1" dirty="0"/>
          </a:p>
          <a:p>
            <a:r>
              <a:rPr lang="en-US" altLang="zh-CN" sz="1400" i="1" dirty="0"/>
              <a:t>sport team members </a:t>
            </a:r>
            <a:endParaRPr lang="en-US" altLang="zh-CN" sz="1400" i="1" dirty="0"/>
          </a:p>
          <a:p>
            <a:r>
              <a:rPr lang="en-US" altLang="zh-CN" sz="1400" i="1" dirty="0"/>
              <a:t>colleagues</a:t>
            </a:r>
            <a:endParaRPr lang="zh-CN" altLang="en-US" sz="1400" i="1" dirty="0"/>
          </a:p>
        </p:txBody>
      </p:sp>
      <p:sp>
        <p:nvSpPr>
          <p:cNvPr id="31" name="矩形 30"/>
          <p:cNvSpPr/>
          <p:nvPr/>
        </p:nvSpPr>
        <p:spPr>
          <a:xfrm>
            <a:off x="340285" y="1311538"/>
            <a:ext cx="5959907" cy="4096742"/>
          </a:xfrm>
          <a:prstGeom prst="rect">
            <a:avLst/>
          </a:prstGeom>
          <a:noFill/>
          <a:ln w="28575">
            <a:solidFill>
              <a:schemeClr val="tx1">
                <a:lumMod val="65000"/>
                <a:lumOff val="3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36" name="直接连接符 35"/>
          <p:cNvCxnSpPr>
            <a:stCxn id="31" idx="0"/>
            <a:endCxn id="31" idx="2"/>
          </p:cNvCxnSpPr>
          <p:nvPr/>
        </p:nvCxnSpPr>
        <p:spPr>
          <a:xfrm>
            <a:off x="3320239" y="1311538"/>
            <a:ext cx="0" cy="4096742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直接连接符 37"/>
          <p:cNvCxnSpPr/>
          <p:nvPr/>
        </p:nvCxnSpPr>
        <p:spPr>
          <a:xfrm>
            <a:off x="340285" y="2345185"/>
            <a:ext cx="595990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>
            <a:off x="340284" y="2957578"/>
            <a:ext cx="595990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>
            <a:off x="340717" y="3483175"/>
            <a:ext cx="595990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直接连接符 45"/>
          <p:cNvCxnSpPr/>
          <p:nvPr/>
        </p:nvCxnSpPr>
        <p:spPr>
          <a:xfrm>
            <a:off x="340285" y="4431612"/>
            <a:ext cx="5959907" cy="0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2113" y="2680183"/>
            <a:ext cx="1788098" cy="1415956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1560" y="2680183"/>
            <a:ext cx="1728191" cy="1374428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64088" y="2680183"/>
            <a:ext cx="1686861" cy="1415956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1242673" y="4096139"/>
            <a:ext cx="1512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/>
              <a:t>pisc</a:t>
            </a:r>
            <a:r>
              <a:rPr lang="en-US" altLang="zh-CN" sz="1200" dirty="0"/>
              <a:t>-coarse</a:t>
            </a:r>
            <a:endParaRPr lang="zh-CN" altLang="en-US" sz="1200" dirty="0"/>
          </a:p>
        </p:txBody>
      </p:sp>
      <p:sp>
        <p:nvSpPr>
          <p:cNvPr id="10" name="文本框 9"/>
          <p:cNvSpPr txBox="1"/>
          <p:nvPr/>
        </p:nvSpPr>
        <p:spPr>
          <a:xfrm>
            <a:off x="3753807" y="4096139"/>
            <a:ext cx="1512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 err="1"/>
              <a:t>pisc</a:t>
            </a:r>
            <a:r>
              <a:rPr lang="en-US" altLang="zh-CN" sz="1200" dirty="0"/>
              <a:t>-fine</a:t>
            </a:r>
            <a:endParaRPr lang="zh-CN" altLang="en-US" sz="1200" dirty="0"/>
          </a:p>
        </p:txBody>
      </p:sp>
      <p:sp>
        <p:nvSpPr>
          <p:cNvPr id="11" name="文本框 10"/>
          <p:cNvSpPr txBox="1"/>
          <p:nvPr/>
        </p:nvSpPr>
        <p:spPr>
          <a:xfrm>
            <a:off x="6027669" y="4098867"/>
            <a:ext cx="151216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pipa-relation</a:t>
            </a:r>
            <a:endParaRPr lang="zh-CN" altLang="en-US" sz="12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7504" y="836712"/>
            <a:ext cx="3472817" cy="2016224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9339" y="1302324"/>
            <a:ext cx="1225321" cy="1085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36096" y="1322990"/>
            <a:ext cx="1371375" cy="1085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97041" y="1312657"/>
            <a:ext cx="1381313" cy="1095333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4374741" y="2417244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5913157" y="2407990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</a:t>
            </a:r>
            <a:endParaRPr lang="zh-CN" altLang="en-US" dirty="0"/>
          </a:p>
        </p:txBody>
      </p:sp>
      <p:sp>
        <p:nvSpPr>
          <p:cNvPr id="12" name="文本框 11"/>
          <p:cNvSpPr txBox="1"/>
          <p:nvPr/>
        </p:nvSpPr>
        <p:spPr>
          <a:xfrm>
            <a:off x="7571673" y="2407990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(C)</a:t>
            </a:r>
            <a:endParaRPr lang="zh-CN" altLang="en-US" dirty="0"/>
          </a:p>
        </p:txBody>
      </p:sp>
      <p:pic>
        <p:nvPicPr>
          <p:cNvPr id="13" name="图片 1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285" y="3429000"/>
            <a:ext cx="3524305" cy="1888723"/>
          </a:xfrm>
          <a:prstGeom prst="rect">
            <a:avLst/>
          </a:prstGeom>
        </p:spPr>
      </p:pic>
      <p:pic>
        <p:nvPicPr>
          <p:cNvPr id="17" name="图片 1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9339" y="3948843"/>
            <a:ext cx="1381313" cy="1043667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80112" y="3959177"/>
            <a:ext cx="1371375" cy="1033333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190947" y="3959177"/>
            <a:ext cx="1371375" cy="1033333"/>
          </a:xfrm>
          <a:prstGeom prst="rect">
            <a:avLst/>
          </a:prstGeom>
        </p:spPr>
      </p:pic>
      <p:sp>
        <p:nvSpPr>
          <p:cNvPr id="21" name="文本框 20"/>
          <p:cNvSpPr txBox="1"/>
          <p:nvPr/>
        </p:nvSpPr>
        <p:spPr>
          <a:xfrm>
            <a:off x="4428647" y="4948391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</a:t>
            </a:r>
            <a:endParaRPr lang="zh-CN" altLang="en-US" dirty="0"/>
          </a:p>
        </p:txBody>
      </p:sp>
      <p:sp>
        <p:nvSpPr>
          <p:cNvPr id="22" name="文本框 21"/>
          <p:cNvSpPr txBox="1"/>
          <p:nvPr/>
        </p:nvSpPr>
        <p:spPr>
          <a:xfrm>
            <a:off x="5967063" y="49391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</a:t>
            </a:r>
            <a:endParaRPr lang="zh-CN" altLang="en-US" dirty="0"/>
          </a:p>
        </p:txBody>
      </p:sp>
      <p:sp>
        <p:nvSpPr>
          <p:cNvPr id="23" name="文本框 22"/>
          <p:cNvSpPr txBox="1"/>
          <p:nvPr/>
        </p:nvSpPr>
        <p:spPr>
          <a:xfrm>
            <a:off x="7625579" y="49391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(C)</a:t>
            </a:r>
            <a:endParaRPr lang="zh-CN" altLang="en-US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39816" y="836712"/>
            <a:ext cx="3428672" cy="1728192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285" y="3429000"/>
            <a:ext cx="3524305" cy="1888723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59339" y="3948843"/>
            <a:ext cx="1381313" cy="1043667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80112" y="3959177"/>
            <a:ext cx="1371375" cy="103333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190947" y="3959177"/>
            <a:ext cx="1371375" cy="1033333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4428647" y="4948391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5967063" y="49391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</a:t>
            </a:r>
            <a:endParaRPr lang="zh-CN" altLang="en-US" dirty="0"/>
          </a:p>
        </p:txBody>
      </p:sp>
      <p:sp>
        <p:nvSpPr>
          <p:cNvPr id="11" name="文本框 10"/>
          <p:cNvSpPr txBox="1"/>
          <p:nvPr/>
        </p:nvSpPr>
        <p:spPr>
          <a:xfrm>
            <a:off x="7625579" y="49391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(C)</a:t>
            </a:r>
            <a:endParaRPr lang="zh-CN" altLang="en-US" dirty="0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60736" y="1138833"/>
            <a:ext cx="4810125" cy="112395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4329728" y="22720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</a:t>
            </a:r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5998633" y="2252830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7740352" y="2262783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(C)</a:t>
            </a:r>
            <a:endParaRPr lang="zh-CN" altLang="en-US" dirty="0"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6285" y="3429000"/>
            <a:ext cx="3524305" cy="1888723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9339" y="3948843"/>
            <a:ext cx="1381313" cy="104366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80112" y="3959177"/>
            <a:ext cx="1371375" cy="1033333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90947" y="3959177"/>
            <a:ext cx="1371375" cy="1033333"/>
          </a:xfrm>
          <a:prstGeom prst="rect">
            <a:avLst/>
          </a:prstGeom>
        </p:spPr>
      </p:pic>
      <p:sp>
        <p:nvSpPr>
          <p:cNvPr id="8" name="文本框 7"/>
          <p:cNvSpPr txBox="1"/>
          <p:nvPr/>
        </p:nvSpPr>
        <p:spPr>
          <a:xfrm>
            <a:off x="4389327" y="49391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(A)</a:t>
            </a:r>
            <a:endParaRPr lang="zh-CN" altLang="en-US" dirty="0"/>
          </a:p>
        </p:txBody>
      </p:sp>
      <p:sp>
        <p:nvSpPr>
          <p:cNvPr id="9" name="文本框 8"/>
          <p:cNvSpPr txBox="1"/>
          <p:nvPr/>
        </p:nvSpPr>
        <p:spPr>
          <a:xfrm>
            <a:off x="5967063" y="49391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(B)</a:t>
            </a:r>
            <a:endParaRPr lang="zh-CN" altLang="en-US" dirty="0"/>
          </a:p>
        </p:txBody>
      </p:sp>
      <p:sp>
        <p:nvSpPr>
          <p:cNvPr id="10" name="文本框 9"/>
          <p:cNvSpPr txBox="1"/>
          <p:nvPr/>
        </p:nvSpPr>
        <p:spPr>
          <a:xfrm>
            <a:off x="7625579" y="4939137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(C)</a:t>
            </a:r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39552" y="620688"/>
            <a:ext cx="2394938" cy="241800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742672" y="1412776"/>
            <a:ext cx="4819650" cy="112395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4252471" y="2525508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(A)</a:t>
            </a:r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5910222" y="2536726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(B)</a:t>
            </a:r>
            <a:endParaRPr lang="zh-CN" altLang="en-US" dirty="0"/>
          </a:p>
        </p:txBody>
      </p:sp>
      <p:sp>
        <p:nvSpPr>
          <p:cNvPr id="15" name="文本框 14"/>
          <p:cNvSpPr txBox="1"/>
          <p:nvPr/>
        </p:nvSpPr>
        <p:spPr>
          <a:xfrm>
            <a:off x="7625579" y="2536726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dirty="0"/>
              <a:t>(C)</a:t>
            </a:r>
            <a:endParaRPr lang="zh-CN" altLang="en-US" dirty="0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6588224" y="969666"/>
            <a:ext cx="1788750" cy="4918667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9592" y="4581128"/>
            <a:ext cx="1778813" cy="46500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43808" y="4581128"/>
            <a:ext cx="1311750" cy="46500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20961" y="4581128"/>
            <a:ext cx="1758938" cy="46500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99592" y="5091463"/>
            <a:ext cx="1351500" cy="46500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625183" y="5091463"/>
            <a:ext cx="1749000" cy="465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表格 9"/>
          <p:cNvGraphicFramePr>
            <a:graphicFrameLocks noGrp="1"/>
          </p:cNvGraphicFramePr>
          <p:nvPr/>
        </p:nvGraphicFramePr>
        <p:xfrm>
          <a:off x="1763688" y="1892866"/>
          <a:ext cx="4763396" cy="31203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93713"/>
                <a:gridCol w="793713"/>
                <a:gridCol w="793713"/>
                <a:gridCol w="793713"/>
                <a:gridCol w="794272"/>
                <a:gridCol w="794272"/>
              </a:tblGrid>
              <a:tr h="49748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solidFill>
                            <a:schemeClr val="tx1"/>
                          </a:solidFill>
                          <a:effectLst/>
                          <a:latin typeface="Calibri" panose="020F050202020403020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0.610</a:t>
                      </a:r>
                      <a:endParaRPr lang="zh-CN" altLang="en-US" sz="1400" kern="100" dirty="0">
                        <a:solidFill>
                          <a:schemeClr val="tx1"/>
                        </a:solidFill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0.711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0.025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0.111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0.025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0.096</a:t>
                      </a: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</a:tr>
              <a:tr h="632880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0.171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0.671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0.029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0.045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0.032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0.048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</a:tr>
              <a:tr h="49748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0.253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0.058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0.56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rgbClr val="00B0F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0.06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0.031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0.027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</a:tr>
              <a:tr h="49748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0.085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0.039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0.005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0.769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rgbClr val="0070C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0.015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0.085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</a:tr>
              <a:tr h="49748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0.132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0.048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0.022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0.211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0.460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rgbClr val="FFFF0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0.124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</a:tr>
              <a:tr h="497486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0.115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0.064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0.004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0.120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0.012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  <a:latin typeface="Calibri" panose="020F050202020403020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0.681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chemeClr val="accent6">
                        <a:lumMod val="75000"/>
                      </a:schemeClr>
                    </a:solidFill>
                  </a:tcPr>
                </a:tc>
              </a:tr>
            </a:tbl>
          </a:graphicData>
        </a:graphic>
      </p:graphicFrame>
      <p:sp>
        <p:nvSpPr>
          <p:cNvPr id="2" name="文本框 1"/>
          <p:cNvSpPr txBox="1"/>
          <p:nvPr/>
        </p:nvSpPr>
        <p:spPr>
          <a:xfrm>
            <a:off x="1763688" y="5013176"/>
            <a:ext cx="496855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</a:t>
            </a:r>
            <a:r>
              <a:rPr lang="en-US" altLang="zh-CN" sz="1200" dirty="0"/>
              <a:t>Fri	Fam            </a:t>
            </a:r>
            <a:r>
              <a:rPr lang="en-US" altLang="zh-CN" sz="1200" dirty="0" err="1"/>
              <a:t>Cou</a:t>
            </a:r>
            <a:r>
              <a:rPr lang="en-US" altLang="zh-CN" sz="1200" dirty="0"/>
              <a:t>             Pro                Com           NOR         </a:t>
            </a:r>
            <a:r>
              <a:rPr lang="en-US" altLang="zh-CN" dirty="0"/>
              <a:t>	</a:t>
            </a:r>
            <a:endParaRPr lang="zh-CN" altLang="en-US" dirty="0"/>
          </a:p>
        </p:txBody>
      </p:sp>
      <p:sp>
        <p:nvSpPr>
          <p:cNvPr id="3" name="文本框 2"/>
          <p:cNvSpPr txBox="1"/>
          <p:nvPr/>
        </p:nvSpPr>
        <p:spPr>
          <a:xfrm>
            <a:off x="1043608" y="1988840"/>
            <a:ext cx="576064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 Fri	</a:t>
            </a:r>
            <a:endParaRPr lang="en-US" altLang="zh-CN" sz="1200" dirty="0"/>
          </a:p>
          <a:p>
            <a:endParaRPr lang="en-US" altLang="zh-CN" sz="1200" dirty="0"/>
          </a:p>
          <a:p>
            <a:r>
              <a:rPr lang="en-US" altLang="zh-CN" sz="1200" dirty="0"/>
              <a:t>Fam            </a:t>
            </a:r>
            <a:endParaRPr lang="en-US" altLang="zh-CN" sz="1200" dirty="0"/>
          </a:p>
          <a:p>
            <a:endParaRPr lang="en-US" altLang="zh-CN" sz="1200" dirty="0"/>
          </a:p>
          <a:p>
            <a:endParaRPr lang="en-US" altLang="zh-CN" sz="1200" dirty="0"/>
          </a:p>
          <a:p>
            <a:r>
              <a:rPr lang="en-US" altLang="zh-CN" sz="1200" dirty="0" err="1"/>
              <a:t>Cou</a:t>
            </a:r>
            <a:r>
              <a:rPr lang="en-US" altLang="zh-CN" sz="1200" dirty="0"/>
              <a:t>             </a:t>
            </a:r>
            <a:endParaRPr lang="en-US" altLang="zh-CN" sz="1200" dirty="0"/>
          </a:p>
          <a:p>
            <a:endParaRPr lang="en-US" altLang="zh-CN" sz="1200" dirty="0"/>
          </a:p>
          <a:p>
            <a:endParaRPr lang="en-US" altLang="zh-CN" sz="1200" dirty="0"/>
          </a:p>
          <a:p>
            <a:r>
              <a:rPr lang="en-US" altLang="zh-CN" sz="1200" dirty="0"/>
              <a:t>Pro                </a:t>
            </a:r>
            <a:endParaRPr lang="en-US" altLang="zh-CN" sz="1200" dirty="0"/>
          </a:p>
          <a:p>
            <a:endParaRPr lang="en-US" altLang="zh-CN" sz="1200" dirty="0"/>
          </a:p>
          <a:p>
            <a:endParaRPr lang="en-US" altLang="zh-CN" sz="1200" dirty="0"/>
          </a:p>
          <a:p>
            <a:r>
              <a:rPr lang="en-US" altLang="zh-CN" sz="1200" dirty="0"/>
              <a:t>Com           </a:t>
            </a:r>
            <a:endParaRPr lang="en-US" altLang="zh-CN" sz="1200" dirty="0"/>
          </a:p>
          <a:p>
            <a:endParaRPr lang="en-US" altLang="zh-CN" sz="1200" dirty="0"/>
          </a:p>
          <a:p>
            <a:endParaRPr lang="en-US" altLang="zh-CN" sz="1200" dirty="0"/>
          </a:p>
          <a:p>
            <a:r>
              <a:rPr lang="en-US" altLang="zh-CN" sz="1200" dirty="0"/>
              <a:t>NOR </a:t>
            </a:r>
            <a:endParaRPr lang="zh-CN" altLang="en-US" sz="1200" dirty="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表格 4"/>
          <p:cNvGraphicFramePr>
            <a:graphicFrameLocks noGrp="1"/>
          </p:cNvGraphicFramePr>
          <p:nvPr/>
        </p:nvGraphicFramePr>
        <p:xfrm>
          <a:off x="1979712" y="2348156"/>
          <a:ext cx="3096344" cy="1453539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1008112"/>
                <a:gridCol w="1008112"/>
                <a:gridCol w="1080120"/>
              </a:tblGrid>
              <a:tr h="48451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0.818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rgbClr val="92D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0.073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0.108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</a:tr>
              <a:tr h="48451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0.215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0.673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rgbClr val="00B050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0.111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</a:tr>
              <a:tr h="484513"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1400" kern="100" dirty="0">
                          <a:effectLst/>
                        </a:rPr>
                        <a:t> </a:t>
                      </a:r>
                      <a:r>
                        <a:rPr lang="en-US" altLang="zh-CN" sz="1400" kern="100" dirty="0">
                          <a:effectLst/>
                        </a:rPr>
                        <a:t>0.144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</a:rPr>
                        <a:t>0.108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/>
                </a:tc>
                <a:tc>
                  <a:txBody>
                    <a:bodyPr/>
                    <a:lstStyle/>
                    <a:p>
                      <a:pPr marL="0" marR="0" algn="ctr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altLang="zh-CN" sz="1400" kern="100" dirty="0">
                          <a:effectLst/>
                          <a:latin typeface="Calibri" panose="020F0502020204030204" charset="0"/>
                          <a:ea typeface="宋体" panose="02010600030101010101" pitchFamily="2" charset="-122"/>
                          <a:cs typeface="Times New Roman" panose="02020603050405020304" pitchFamily="18" charset="0"/>
                        </a:rPr>
                        <a:t>0.747</a:t>
                      </a:r>
                      <a:endParaRPr lang="zh-CN" altLang="en-US" sz="1400" kern="100" dirty="0">
                        <a:effectLst/>
                        <a:latin typeface="Calibri" panose="020F0502020204030204" charset="0"/>
                        <a:ea typeface="宋体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>
                    <a:solidFill>
                      <a:srgbClr val="FFC000"/>
                    </a:solidFill>
                  </a:tcPr>
                </a:tc>
              </a:tr>
            </a:tbl>
          </a:graphicData>
        </a:graphic>
      </p:graphicFrame>
      <p:sp>
        <p:nvSpPr>
          <p:cNvPr id="6" name="文本框 5"/>
          <p:cNvSpPr txBox="1"/>
          <p:nvPr/>
        </p:nvSpPr>
        <p:spPr>
          <a:xfrm>
            <a:off x="2051720" y="3933056"/>
            <a:ext cx="3024336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Inti	   Non-Inti              No-Rel</a:t>
            </a:r>
            <a:endParaRPr lang="zh-CN" altLang="en-US" sz="1200" dirty="0"/>
          </a:p>
        </p:txBody>
      </p:sp>
      <p:sp>
        <p:nvSpPr>
          <p:cNvPr id="8" name="文本框 7"/>
          <p:cNvSpPr txBox="1"/>
          <p:nvPr/>
        </p:nvSpPr>
        <p:spPr>
          <a:xfrm>
            <a:off x="1331640" y="2348156"/>
            <a:ext cx="72008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200" dirty="0"/>
              <a:t>	Inti</a:t>
            </a:r>
            <a:endParaRPr lang="en-US" altLang="zh-CN" sz="1200" dirty="0"/>
          </a:p>
          <a:p>
            <a:endParaRPr lang="en-US" altLang="zh-CN" sz="1200" dirty="0"/>
          </a:p>
          <a:p>
            <a:r>
              <a:rPr lang="en-US" altLang="zh-CN" sz="1200" dirty="0"/>
              <a:t>Non-Int</a:t>
            </a:r>
            <a:endParaRPr lang="en-US" altLang="zh-CN" sz="1200" dirty="0"/>
          </a:p>
          <a:p>
            <a:endParaRPr lang="en-US" altLang="zh-CN" sz="1200" dirty="0"/>
          </a:p>
          <a:p>
            <a:r>
              <a:rPr lang="en-US" altLang="zh-CN" sz="1200" dirty="0"/>
              <a:t>	  No-Rel</a:t>
            </a:r>
            <a:endParaRPr lang="zh-CN" altLang="en-US" sz="1200" dirty="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0"/>
            <a:ext cx="3156691" cy="20913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文本框 6"/>
          <p:cNvSpPr txBox="1"/>
          <p:nvPr/>
        </p:nvSpPr>
        <p:spPr>
          <a:xfrm>
            <a:off x="107504" y="9784"/>
            <a:ext cx="1224136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夫妻关系</a:t>
            </a:r>
            <a:endParaRPr lang="zh-CN" altLang="en-US" sz="1400" dirty="0"/>
          </a:p>
        </p:txBody>
      </p:sp>
      <p:sp>
        <p:nvSpPr>
          <p:cNvPr id="8" name="文本框 7"/>
          <p:cNvSpPr txBox="1"/>
          <p:nvPr/>
        </p:nvSpPr>
        <p:spPr>
          <a:xfrm>
            <a:off x="2040059" y="4225"/>
            <a:ext cx="1224136" cy="30670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朋友关系</a:t>
            </a:r>
            <a:endParaRPr lang="zh-CN" altLang="en-US" sz="1400" dirty="0"/>
          </a:p>
        </p:txBody>
      </p:sp>
      <p:pic>
        <p:nvPicPr>
          <p:cNvPr id="2056" name="Picture 8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7662" y="15239"/>
            <a:ext cx="3156691" cy="21023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" name="文本框 9"/>
          <p:cNvSpPr txBox="1"/>
          <p:nvPr/>
        </p:nvSpPr>
        <p:spPr>
          <a:xfrm>
            <a:off x="3360546" y="9784"/>
            <a:ext cx="1224136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商业关系</a:t>
            </a:r>
            <a:endParaRPr lang="zh-CN" altLang="en-US" sz="1400" dirty="0"/>
          </a:p>
        </p:txBody>
      </p:sp>
      <p:sp>
        <p:nvSpPr>
          <p:cNvPr id="11" name="文本框 10"/>
          <p:cNvSpPr txBox="1"/>
          <p:nvPr/>
        </p:nvSpPr>
        <p:spPr>
          <a:xfrm>
            <a:off x="5231082" y="-10486"/>
            <a:ext cx="1224136" cy="30670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家庭关系</a:t>
            </a:r>
            <a:endParaRPr lang="zh-CN" altLang="en-US" sz="1400" dirty="0"/>
          </a:p>
        </p:txBody>
      </p:sp>
      <p:pic>
        <p:nvPicPr>
          <p:cNvPr id="2058" name="Picture 10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4" y="2102355"/>
            <a:ext cx="3156691" cy="221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文本框 12"/>
          <p:cNvSpPr txBox="1"/>
          <p:nvPr/>
        </p:nvSpPr>
        <p:spPr>
          <a:xfrm>
            <a:off x="112997" y="2115924"/>
            <a:ext cx="1224136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朋友关系</a:t>
            </a:r>
            <a:endParaRPr lang="zh-CN" altLang="en-US" sz="1400" dirty="0"/>
          </a:p>
        </p:txBody>
      </p:sp>
      <p:sp>
        <p:nvSpPr>
          <p:cNvPr id="15" name="文本框 14"/>
          <p:cNvSpPr txBox="1"/>
          <p:nvPr/>
        </p:nvSpPr>
        <p:spPr>
          <a:xfrm>
            <a:off x="2040059" y="2115924"/>
            <a:ext cx="1224136" cy="30670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家庭关系</a:t>
            </a:r>
            <a:endParaRPr lang="zh-CN" altLang="en-US" sz="1400" dirty="0"/>
          </a:p>
        </p:txBody>
      </p:sp>
      <p:pic>
        <p:nvPicPr>
          <p:cNvPr id="2060" name="Picture 12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9065" y="2135602"/>
            <a:ext cx="3156691" cy="21677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文本框 16"/>
          <p:cNvSpPr txBox="1"/>
          <p:nvPr/>
        </p:nvSpPr>
        <p:spPr>
          <a:xfrm>
            <a:off x="3307662" y="2151461"/>
            <a:ext cx="1224136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朋友关系</a:t>
            </a:r>
            <a:endParaRPr lang="zh-CN" altLang="en-US" sz="1400" dirty="0"/>
          </a:p>
        </p:txBody>
      </p:sp>
      <p:sp>
        <p:nvSpPr>
          <p:cNvPr id="18" name="文本框 17"/>
          <p:cNvSpPr txBox="1"/>
          <p:nvPr/>
        </p:nvSpPr>
        <p:spPr>
          <a:xfrm>
            <a:off x="5240217" y="2151461"/>
            <a:ext cx="1224136" cy="30670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同事关系</a:t>
            </a:r>
            <a:endParaRPr lang="zh-CN" altLang="en-US" sz="1400" dirty="0"/>
          </a:p>
        </p:txBody>
      </p:sp>
      <p:pic>
        <p:nvPicPr>
          <p:cNvPr id="19" name="Picture 2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503" y="4331527"/>
            <a:ext cx="3156691" cy="2218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矩形 19"/>
          <p:cNvSpPr/>
          <p:nvPr/>
        </p:nvSpPr>
        <p:spPr>
          <a:xfrm>
            <a:off x="103432" y="4346018"/>
            <a:ext cx="1199110" cy="307777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朋友关系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2040059" y="4346017"/>
            <a:ext cx="1199110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夫妻关系</a:t>
            </a:r>
            <a:endParaRPr lang="zh-CN" altLang="en-US" sz="1400" dirty="0"/>
          </a:p>
        </p:txBody>
      </p:sp>
      <p:pic>
        <p:nvPicPr>
          <p:cNvPr id="22" name="Picture 6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9066" y="4336631"/>
            <a:ext cx="3156691" cy="22130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3" name="矩形 22"/>
          <p:cNvSpPr/>
          <p:nvPr/>
        </p:nvSpPr>
        <p:spPr>
          <a:xfrm>
            <a:off x="3306118" y="4355388"/>
            <a:ext cx="1199110" cy="307777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同事关系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5209365" y="4356460"/>
            <a:ext cx="1224136" cy="30670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朋友关系</a:t>
            </a:r>
            <a:endParaRPr lang="zh-CN" altLang="en-US" sz="1400" dirty="0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/>
          <p:cNvSpPr txBox="1"/>
          <p:nvPr/>
        </p:nvSpPr>
        <p:spPr>
          <a:xfrm>
            <a:off x="755576" y="878818"/>
            <a:ext cx="1224136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朋友关系</a:t>
            </a:r>
            <a:endParaRPr lang="zh-CN" altLang="en-US" sz="1400" dirty="0"/>
          </a:p>
        </p:txBody>
      </p:sp>
      <p:sp>
        <p:nvSpPr>
          <p:cNvPr id="10" name="文本框 9"/>
          <p:cNvSpPr txBox="1"/>
          <p:nvPr/>
        </p:nvSpPr>
        <p:spPr>
          <a:xfrm>
            <a:off x="3084175" y="836711"/>
            <a:ext cx="1224136" cy="306705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夫妻关系</a:t>
            </a:r>
            <a:endParaRPr lang="zh-CN" altLang="en-US" sz="1400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0602" y="1628800"/>
            <a:ext cx="2783285" cy="208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1" name="矩形 10"/>
          <p:cNvSpPr/>
          <p:nvPr/>
        </p:nvSpPr>
        <p:spPr>
          <a:xfrm>
            <a:off x="780602" y="1628800"/>
            <a:ext cx="1199110" cy="360040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朋友关系</a:t>
            </a:r>
            <a:endParaRPr lang="zh-CN" altLang="en-US" sz="1400" dirty="0">
              <a:solidFill>
                <a:schemeClr val="tx1"/>
              </a:solidFill>
            </a:endParaRPr>
          </a:p>
        </p:txBody>
      </p:sp>
      <p:sp>
        <p:nvSpPr>
          <p:cNvPr id="13" name="矩形 12"/>
          <p:cNvSpPr/>
          <p:nvPr/>
        </p:nvSpPr>
        <p:spPr>
          <a:xfrm>
            <a:off x="2364777" y="1627311"/>
            <a:ext cx="1199110" cy="307777"/>
          </a:xfrm>
          <a:prstGeom prst="rect">
            <a:avLst/>
          </a:prstGeom>
          <a:solidFill>
            <a:schemeClr val="accent2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夫妻关系</a:t>
            </a:r>
            <a:endParaRPr lang="zh-CN" altLang="en-US" sz="1400" dirty="0"/>
          </a:p>
        </p:txBody>
      </p:sp>
      <p:pic>
        <p:nvPicPr>
          <p:cNvPr id="3078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08850" y="1627311"/>
            <a:ext cx="2801887" cy="20886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3851920" y="2564904"/>
            <a:ext cx="936104" cy="9144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10" name="直接连接符 9"/>
          <p:cNvCxnSpPr/>
          <p:nvPr/>
        </p:nvCxnSpPr>
        <p:spPr>
          <a:xfrm>
            <a:off x="4499992" y="2636912"/>
            <a:ext cx="0" cy="79208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499992" y="2858125"/>
            <a:ext cx="14401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l-GR" altLang="zh-CN" dirty="0"/>
              <a:t>θ</a:t>
            </a:r>
            <a:endParaRPr lang="el-GR" altLang="zh-CN" dirty="0"/>
          </a:p>
          <a:p>
            <a:endParaRPr lang="zh-CN" altLang="en-US" dirty="0"/>
          </a:p>
        </p:txBody>
      </p:sp>
      <p:cxnSp>
        <p:nvCxnSpPr>
          <p:cNvPr id="19" name="直接箭头连接符 18"/>
          <p:cNvCxnSpPr>
            <a:stCxn id="49" idx="3"/>
          </p:cNvCxnSpPr>
          <p:nvPr/>
        </p:nvCxnSpPr>
        <p:spPr>
          <a:xfrm>
            <a:off x="2041017" y="2222385"/>
            <a:ext cx="1972920" cy="462043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>
            <a:stCxn id="50" idx="3"/>
          </p:cNvCxnSpPr>
          <p:nvPr/>
        </p:nvCxnSpPr>
        <p:spPr>
          <a:xfrm>
            <a:off x="2033860" y="2656666"/>
            <a:ext cx="1836062" cy="26321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>
            <a:stCxn id="51" idx="3"/>
          </p:cNvCxnSpPr>
          <p:nvPr/>
        </p:nvCxnSpPr>
        <p:spPr>
          <a:xfrm>
            <a:off x="2033860" y="3208427"/>
            <a:ext cx="1892521" cy="66957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stCxn id="52" idx="3"/>
          </p:cNvCxnSpPr>
          <p:nvPr/>
        </p:nvCxnSpPr>
        <p:spPr>
          <a:xfrm flipV="1">
            <a:off x="2033860" y="3449965"/>
            <a:ext cx="2139819" cy="2519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2417179" y="2097756"/>
            <a:ext cx="51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w1</a:t>
            </a:r>
            <a:endParaRPr lang="zh-CN" altLang="en-US" sz="1400" dirty="0"/>
          </a:p>
        </p:txBody>
      </p:sp>
      <p:sp>
        <p:nvSpPr>
          <p:cNvPr id="36" name="文本框 35"/>
          <p:cNvSpPr txBox="1"/>
          <p:nvPr/>
        </p:nvSpPr>
        <p:spPr>
          <a:xfrm>
            <a:off x="2406854" y="2489244"/>
            <a:ext cx="51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w2</a:t>
            </a:r>
            <a:endParaRPr lang="zh-CN" altLang="en-US" sz="1400" dirty="0"/>
          </a:p>
        </p:txBody>
      </p:sp>
      <p:sp>
        <p:nvSpPr>
          <p:cNvPr id="37" name="文本框 36"/>
          <p:cNvSpPr txBox="1"/>
          <p:nvPr/>
        </p:nvSpPr>
        <p:spPr>
          <a:xfrm>
            <a:off x="2440842" y="2967607"/>
            <a:ext cx="51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wi</a:t>
            </a:r>
            <a:endParaRPr lang="zh-CN" altLang="en-US" sz="1400" dirty="0"/>
          </a:p>
        </p:txBody>
      </p:sp>
      <p:sp>
        <p:nvSpPr>
          <p:cNvPr id="38" name="文本框 37"/>
          <p:cNvSpPr txBox="1"/>
          <p:nvPr/>
        </p:nvSpPr>
        <p:spPr>
          <a:xfrm>
            <a:off x="2452099" y="3376934"/>
            <a:ext cx="51859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/>
              <a:t>wn</a:t>
            </a:r>
            <a:endParaRPr lang="zh-CN" altLang="en-US" sz="1400" dirty="0"/>
          </a:p>
        </p:txBody>
      </p:sp>
      <p:sp>
        <p:nvSpPr>
          <p:cNvPr id="40" name="文本框 39"/>
          <p:cNvSpPr txBox="1"/>
          <p:nvPr/>
        </p:nvSpPr>
        <p:spPr>
          <a:xfrm>
            <a:off x="2435826" y="2693907"/>
            <a:ext cx="312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...</a:t>
            </a:r>
            <a:endParaRPr lang="en-US" altLang="zh-CN" sz="1600" dirty="0"/>
          </a:p>
        </p:txBody>
      </p:sp>
      <p:sp>
        <p:nvSpPr>
          <p:cNvPr id="43" name="矩形 42"/>
          <p:cNvSpPr/>
          <p:nvPr/>
        </p:nvSpPr>
        <p:spPr>
          <a:xfrm>
            <a:off x="1475656" y="1869394"/>
            <a:ext cx="670781" cy="2175692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1611533" y="2028901"/>
            <a:ext cx="399025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1602883" y="2456892"/>
            <a:ext cx="399025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603860" y="3019118"/>
            <a:ext cx="399025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1611533" y="3511119"/>
            <a:ext cx="399025" cy="3600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文本框 48"/>
          <p:cNvSpPr txBox="1"/>
          <p:nvPr/>
        </p:nvSpPr>
        <p:spPr>
          <a:xfrm>
            <a:off x="1650642" y="2091580"/>
            <a:ext cx="390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x1</a:t>
            </a:r>
            <a:endParaRPr lang="zh-CN" altLang="en-US" sz="1100" dirty="0"/>
          </a:p>
        </p:txBody>
      </p:sp>
      <p:sp>
        <p:nvSpPr>
          <p:cNvPr id="50" name="文本框 49"/>
          <p:cNvSpPr txBox="1"/>
          <p:nvPr/>
        </p:nvSpPr>
        <p:spPr>
          <a:xfrm>
            <a:off x="1643485" y="2525861"/>
            <a:ext cx="390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x2</a:t>
            </a:r>
            <a:endParaRPr lang="zh-CN" altLang="en-US" sz="1100" dirty="0"/>
          </a:p>
        </p:txBody>
      </p:sp>
      <p:sp>
        <p:nvSpPr>
          <p:cNvPr id="51" name="文本框 50"/>
          <p:cNvSpPr txBox="1"/>
          <p:nvPr/>
        </p:nvSpPr>
        <p:spPr>
          <a:xfrm>
            <a:off x="1643485" y="3077622"/>
            <a:ext cx="390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/>
              <a:t>xi</a:t>
            </a:r>
            <a:endParaRPr lang="zh-CN" altLang="en-US" sz="1100" dirty="0"/>
          </a:p>
        </p:txBody>
      </p:sp>
      <p:sp>
        <p:nvSpPr>
          <p:cNvPr id="52" name="文本框 51"/>
          <p:cNvSpPr txBox="1"/>
          <p:nvPr/>
        </p:nvSpPr>
        <p:spPr>
          <a:xfrm>
            <a:off x="1643485" y="3571066"/>
            <a:ext cx="390375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100" dirty="0" err="1"/>
              <a:t>xn</a:t>
            </a:r>
            <a:endParaRPr lang="zh-CN" altLang="en-US" sz="1100" dirty="0"/>
          </a:p>
        </p:txBody>
      </p:sp>
      <p:sp>
        <p:nvSpPr>
          <p:cNvPr id="57" name="文本框 56"/>
          <p:cNvSpPr txBox="1"/>
          <p:nvPr/>
        </p:nvSpPr>
        <p:spPr>
          <a:xfrm>
            <a:off x="1636924" y="2693907"/>
            <a:ext cx="31247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600" dirty="0"/>
              <a:t>...</a:t>
            </a:r>
            <a:endParaRPr lang="en-US" altLang="zh-CN" sz="1600" dirty="0"/>
          </a:p>
        </p:txBody>
      </p:sp>
      <p:sp>
        <p:nvSpPr>
          <p:cNvPr id="58" name="文本框 57"/>
          <p:cNvSpPr txBox="1"/>
          <p:nvPr/>
        </p:nvSpPr>
        <p:spPr>
          <a:xfrm>
            <a:off x="1413781" y="1512594"/>
            <a:ext cx="864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x</a:t>
            </a:r>
            <a:endParaRPr lang="zh-CN" altLang="en-US" dirty="0"/>
          </a:p>
        </p:txBody>
      </p:sp>
      <p:sp>
        <p:nvSpPr>
          <p:cNvPr id="59" name="文本框 58"/>
          <p:cNvSpPr txBox="1"/>
          <p:nvPr/>
        </p:nvSpPr>
        <p:spPr>
          <a:xfrm>
            <a:off x="4644007" y="1697260"/>
            <a:ext cx="11521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当前神经元</a:t>
            </a:r>
            <a:endParaRPr lang="zh-CN" altLang="en-US" sz="1200" dirty="0"/>
          </a:p>
        </p:txBody>
      </p:sp>
      <p:cxnSp>
        <p:nvCxnSpPr>
          <p:cNvPr id="61" name="连接符: 肘形 60"/>
          <p:cNvCxnSpPr>
            <a:stCxn id="4" idx="0"/>
            <a:endCxn id="59" idx="1"/>
          </p:cNvCxnSpPr>
          <p:nvPr/>
        </p:nvCxnSpPr>
        <p:spPr>
          <a:xfrm rot="5400000" flipH="1" flipV="1">
            <a:off x="4117417" y="2038315"/>
            <a:ext cx="729144" cy="324035"/>
          </a:xfrm>
          <a:prstGeom prst="bentConnector2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66" name="文本框 65">
                <a:extLst/>
              </p:cNvPr>
              <p:cNvSpPr txBox="1"/>
              <p:nvPr/>
            </p:nvSpPr>
            <p:spPr>
              <a:xfrm>
                <a:off x="5398133" y="2072215"/>
                <a:ext cx="2974530" cy="3349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zh-CN" altLang="en-US" sz="1200" dirty="0">
                    <a:solidFill>
                      <a:schemeClr val="tx1"/>
                    </a:solidFill>
                  </a:rPr>
                  <a:t>输出 </a:t>
                </a:r>
                <a14:m>
                  <m:oMath xmlns:m="http://schemas.openxmlformats.org/officeDocument/2006/math">
                    <m:r>
                      <a:rPr lang="en-US" altLang="zh-CN" sz="1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𝑦</m:t>
                    </m:r>
                    <m:r>
                      <a:rPr lang="en-US" altLang="zh-CN" sz="1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altLang="zh-CN" sz="1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𝑓</m:t>
                    </m:r>
                    <m:r>
                      <a:rPr lang="en-US" altLang="zh-CN" sz="1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(</m:t>
                    </m:r>
                    <m:nary>
                      <m:naryPr>
                        <m:chr m:val="∑"/>
                        <m:ctrlPr>
                          <a:rPr lang="en-US" altLang="zh-CN" sz="1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naryPr>
                      <m:sub>
                        <m:d>
                          <m:dPr>
                            <m:begChr m:val="{"/>
                            <m:endChr m:val="}"/>
                            <m:ctrlPr>
                              <a:rPr lang="en-US" altLang="zh-CN" sz="1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n-US" altLang="zh-CN" sz="1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  <m:r>
                              <a:rPr lang="en-US" altLang="zh-CN" sz="1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=1</m:t>
                            </m:r>
                          </m:e>
                        </m:d>
                      </m:sub>
                      <m:sup>
                        <m:r>
                          <a:rPr lang="en-US" altLang="zh-CN" sz="1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</m:sup>
                      <m:e>
                        <m:sSub>
                          <m:sSubPr>
                            <m:ctrlPr>
                              <a:rPr lang="en-US" altLang="zh-CN" sz="1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𝑤</m:t>
                            </m:r>
                          </m:e>
                          <m:sub>
                            <m:r>
                              <a:rPr lang="en-US" altLang="zh-CN" sz="1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sSub>
                          <m:sSubPr>
                            <m:ctrlPr>
                              <a:rPr lang="en-US" altLang="zh-CN" sz="1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altLang="zh-CN" sz="1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𝑥</m:t>
                            </m:r>
                          </m:e>
                          <m:sub>
                            <m:r>
                              <a:rPr lang="en-US" altLang="zh-CN" sz="1400" b="0" i="1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</a:rPr>
                              <m:t>𝑖</m:t>
                            </m:r>
                          </m:sub>
                        </m:sSub>
                        <m:r>
                          <a:rPr lang="en-US" altLang="zh-CN" sz="1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 −</m:t>
                        </m:r>
                        <m:r>
                          <a:rPr lang="en-US" altLang="zh-CN" sz="1400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𝜃</m:t>
                        </m:r>
                      </m:e>
                    </m:nary>
                    <m:r>
                      <a:rPr lang="en-US" altLang="zh-CN" sz="1400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zh-CN" altLang="en-US" sz="1400" dirty="0">
                  <a:solidFill>
                    <a:schemeClr val="tx1"/>
                  </a:solidFill>
                </a:endParaRPr>
              </a:p>
            </p:txBody>
          </p:sp>
        </mc:Choice>
        <mc:Fallback>
          <p:sp>
            <p:nvSpPr>
              <p:cNvPr id="66" name="文本框 6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398133" y="2072215"/>
                <a:ext cx="2974530" cy="334963"/>
              </a:xfrm>
              <a:prstGeom prst="rect">
                <a:avLst/>
              </a:prstGeom>
              <a:blipFill rotWithShape="1">
                <a:blip r:embed="rId1"/>
                <a:stretch>
                  <a:fillRect l="-205" t="-92727" b="-14000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cxnSp>
        <p:nvCxnSpPr>
          <p:cNvPr id="68" name="直接箭头连接符 67"/>
          <p:cNvCxnSpPr/>
          <p:nvPr/>
        </p:nvCxnSpPr>
        <p:spPr>
          <a:xfrm flipV="1">
            <a:off x="4644007" y="2316778"/>
            <a:ext cx="610112" cy="320135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2" name="文本框 71"/>
          <p:cNvSpPr txBox="1"/>
          <p:nvPr/>
        </p:nvSpPr>
        <p:spPr>
          <a:xfrm>
            <a:off x="3563888" y="3832676"/>
            <a:ext cx="108011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第</a:t>
            </a:r>
            <a:r>
              <a:rPr lang="en-US" altLang="zh-CN" sz="1200" dirty="0" err="1"/>
              <a:t>i</a:t>
            </a:r>
            <a:r>
              <a:rPr lang="zh-CN" altLang="en-US" sz="1200" dirty="0"/>
              <a:t>个神经元连接的权重</a:t>
            </a:r>
            <a:endParaRPr lang="zh-CN" altLang="en-US" sz="1200" dirty="0"/>
          </a:p>
        </p:txBody>
      </p:sp>
      <p:cxnSp>
        <p:nvCxnSpPr>
          <p:cNvPr id="74" name="直接箭头连接符 73"/>
          <p:cNvCxnSpPr>
            <a:stCxn id="37" idx="2"/>
          </p:cNvCxnSpPr>
          <p:nvPr/>
        </p:nvCxnSpPr>
        <p:spPr>
          <a:xfrm>
            <a:off x="2700140" y="3275384"/>
            <a:ext cx="863748" cy="595775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5" name="文本框 74"/>
          <p:cNvSpPr txBox="1"/>
          <p:nvPr/>
        </p:nvSpPr>
        <p:spPr>
          <a:xfrm>
            <a:off x="2555775" y="980728"/>
            <a:ext cx="1458161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第</a:t>
            </a:r>
            <a:r>
              <a:rPr lang="en-US" altLang="zh-CN" sz="1200" dirty="0" err="1"/>
              <a:t>i</a:t>
            </a:r>
            <a:r>
              <a:rPr lang="zh-CN" altLang="en-US" sz="1200" dirty="0"/>
              <a:t>个神经元的输入</a:t>
            </a:r>
            <a:endParaRPr lang="zh-CN" altLang="en-US" sz="1200" dirty="0"/>
          </a:p>
        </p:txBody>
      </p:sp>
      <p:cxnSp>
        <p:nvCxnSpPr>
          <p:cNvPr id="77" name="直接箭头连接符 76"/>
          <p:cNvCxnSpPr/>
          <p:nvPr/>
        </p:nvCxnSpPr>
        <p:spPr>
          <a:xfrm flipV="1">
            <a:off x="2033860" y="1412776"/>
            <a:ext cx="666280" cy="1664846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78" name="文本框 77"/>
          <p:cNvSpPr txBox="1"/>
          <p:nvPr/>
        </p:nvSpPr>
        <p:spPr>
          <a:xfrm>
            <a:off x="5292080" y="3571066"/>
            <a:ext cx="863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阀值</a:t>
            </a:r>
            <a:endParaRPr lang="zh-CN" altLang="en-US" sz="1200" dirty="0"/>
          </a:p>
        </p:txBody>
      </p:sp>
      <p:cxnSp>
        <p:nvCxnSpPr>
          <p:cNvPr id="80" name="直接箭头连接符 79"/>
          <p:cNvCxnSpPr>
            <a:stCxn id="4" idx="6"/>
          </p:cNvCxnSpPr>
          <p:nvPr/>
        </p:nvCxnSpPr>
        <p:spPr>
          <a:xfrm>
            <a:off x="4788024" y="3022104"/>
            <a:ext cx="504056" cy="482352"/>
          </a:xfrm>
          <a:prstGeom prst="straightConnector1">
            <a:avLst/>
          </a:prstGeom>
          <a:ln w="9525" cap="flat" cmpd="sng" algn="ctr">
            <a:solidFill>
              <a:schemeClr val="accent2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/>
          <p:cNvSpPr/>
          <p:nvPr/>
        </p:nvSpPr>
        <p:spPr>
          <a:xfrm>
            <a:off x="3131840" y="2497542"/>
            <a:ext cx="2426568" cy="43204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3131840" y="3433646"/>
            <a:ext cx="2426568" cy="43204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4129100" y="4221923"/>
            <a:ext cx="432048" cy="432048"/>
          </a:xfrm>
          <a:prstGeom prst="ellipse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连接符 8"/>
          <p:cNvCxnSpPr>
            <a:stCxn id="6" idx="2"/>
            <a:endCxn id="6" idx="6"/>
          </p:cNvCxnSpPr>
          <p:nvPr/>
        </p:nvCxnSpPr>
        <p:spPr>
          <a:xfrm>
            <a:off x="4129100" y="4437947"/>
            <a:ext cx="432048" cy="0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>
            <a:stCxn id="6" idx="0"/>
            <a:endCxn id="6" idx="4"/>
          </p:cNvCxnSpPr>
          <p:nvPr/>
        </p:nvCxnSpPr>
        <p:spPr>
          <a:xfrm>
            <a:off x="4345124" y="4221923"/>
            <a:ext cx="0" cy="432048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/>
          <p:nvPr/>
        </p:nvCxnSpPr>
        <p:spPr>
          <a:xfrm>
            <a:off x="4345124" y="1777462"/>
            <a:ext cx="0" cy="72008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3419872" y="1561438"/>
            <a:ext cx="64806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</a:t>
            </a:r>
            <a:r>
              <a:rPr lang="en-US" altLang="zh-CN" sz="2800" b="1" dirty="0"/>
              <a:t>X</a:t>
            </a:r>
            <a:endParaRPr lang="zh-CN" altLang="en-US" sz="2800" b="1" dirty="0"/>
          </a:p>
        </p:txBody>
      </p:sp>
      <p:sp>
        <p:nvSpPr>
          <p:cNvPr id="20" name="文本框 19"/>
          <p:cNvSpPr txBox="1"/>
          <p:nvPr/>
        </p:nvSpPr>
        <p:spPr>
          <a:xfrm>
            <a:off x="2053037" y="2996952"/>
            <a:ext cx="12961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b="1" dirty="0"/>
              <a:t>F(x)</a:t>
            </a:r>
            <a:endParaRPr lang="zh-CN" altLang="en-US" b="1" dirty="0"/>
          </a:p>
        </p:txBody>
      </p:sp>
      <p:cxnSp>
        <p:nvCxnSpPr>
          <p:cNvPr id="26" name="直接连接符 25"/>
          <p:cNvCxnSpPr/>
          <p:nvPr/>
        </p:nvCxnSpPr>
        <p:spPr>
          <a:xfrm>
            <a:off x="4345124" y="2146213"/>
            <a:ext cx="2387116" cy="0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/>
          <p:nvPr/>
        </p:nvCxnSpPr>
        <p:spPr>
          <a:xfrm>
            <a:off x="6732240" y="2146213"/>
            <a:ext cx="0" cy="2291734"/>
          </a:xfrm>
          <a:prstGeom prst="line">
            <a:avLst/>
          </a:prstGeom>
          <a:ln w="190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箭头连接符 29"/>
          <p:cNvCxnSpPr>
            <a:endCxn id="6" idx="6"/>
          </p:cNvCxnSpPr>
          <p:nvPr/>
        </p:nvCxnSpPr>
        <p:spPr>
          <a:xfrm flipH="1">
            <a:off x="4561148" y="4437947"/>
            <a:ext cx="2171092" cy="0"/>
          </a:xfrm>
          <a:prstGeom prst="straightConnector1">
            <a:avLst/>
          </a:prstGeom>
          <a:ln w="190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3301015" y="2530840"/>
            <a:ext cx="2088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/>
              <a:t>卷积层</a:t>
            </a:r>
            <a:endParaRPr lang="zh-CN" altLang="en-US" b="1" dirty="0"/>
          </a:p>
        </p:txBody>
      </p:sp>
      <p:sp>
        <p:nvSpPr>
          <p:cNvPr id="33" name="文本框 32"/>
          <p:cNvSpPr txBox="1"/>
          <p:nvPr/>
        </p:nvSpPr>
        <p:spPr>
          <a:xfrm>
            <a:off x="3267480" y="3464082"/>
            <a:ext cx="20882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b="1" dirty="0"/>
              <a:t>卷积层</a:t>
            </a:r>
            <a:endParaRPr lang="zh-CN" altLang="en-US" b="1" dirty="0"/>
          </a:p>
        </p:txBody>
      </p:sp>
      <p:cxnSp>
        <p:nvCxnSpPr>
          <p:cNvPr id="35" name="直接连接符 34"/>
          <p:cNvCxnSpPr>
            <a:stCxn id="4" idx="2"/>
            <a:endCxn id="5" idx="0"/>
          </p:cNvCxnSpPr>
          <p:nvPr/>
        </p:nvCxnSpPr>
        <p:spPr>
          <a:xfrm>
            <a:off x="4345124" y="2929590"/>
            <a:ext cx="0" cy="504056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连接符 38"/>
          <p:cNvCxnSpPr>
            <a:stCxn id="5" idx="2"/>
            <a:endCxn id="6" idx="0"/>
          </p:cNvCxnSpPr>
          <p:nvPr/>
        </p:nvCxnSpPr>
        <p:spPr>
          <a:xfrm>
            <a:off x="4345124" y="3865694"/>
            <a:ext cx="0" cy="35622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4716016" y="4653971"/>
            <a:ext cx="8423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Relu(.)</a:t>
            </a:r>
            <a:endParaRPr lang="zh-CN" altLang="en-US" b="1" dirty="0"/>
          </a:p>
        </p:txBody>
      </p:sp>
      <p:sp>
        <p:nvSpPr>
          <p:cNvPr id="43" name="文本框 42"/>
          <p:cNvSpPr txBox="1"/>
          <p:nvPr/>
        </p:nvSpPr>
        <p:spPr>
          <a:xfrm>
            <a:off x="3059837" y="4437947"/>
            <a:ext cx="106922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b="1" dirty="0"/>
              <a:t>F(x)+x</a:t>
            </a:r>
            <a:endParaRPr lang="zh-CN" altLang="en-US" b="1" dirty="0"/>
          </a:p>
        </p:txBody>
      </p:sp>
      <p:sp>
        <p:nvSpPr>
          <p:cNvPr id="44" name="矩形 43"/>
          <p:cNvSpPr/>
          <p:nvPr/>
        </p:nvSpPr>
        <p:spPr>
          <a:xfrm>
            <a:off x="2051724" y="2300681"/>
            <a:ext cx="3672400" cy="1767930"/>
          </a:xfrm>
          <a:prstGeom prst="rect">
            <a:avLst/>
          </a:prstGeom>
          <a:noFill/>
          <a:ln w="12700"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4832" y="704316"/>
            <a:ext cx="1596221" cy="1631138"/>
          </a:xfrm>
          <a:prstGeom prst="rect">
            <a:avLst/>
          </a:prstGeom>
        </p:spPr>
      </p:pic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7410" y="3115945"/>
            <a:ext cx="3288030" cy="2489200"/>
          </a:xfrm>
          <a:prstGeom prst="rect">
            <a:avLst/>
          </a:prstGeom>
          <a:ln>
            <a:solidFill>
              <a:srgbClr val="FFFF00"/>
            </a:solidFill>
          </a:ln>
        </p:spPr>
      </p:pic>
      <p:sp>
        <p:nvSpPr>
          <p:cNvPr id="42" name="文本框 41"/>
          <p:cNvSpPr txBox="1"/>
          <p:nvPr/>
        </p:nvSpPr>
        <p:spPr>
          <a:xfrm>
            <a:off x="871855" y="3136265"/>
            <a:ext cx="970915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p>
            <a:pPr algn="ctr"/>
            <a:r>
              <a:rPr lang="zh-CN" altLang="en-US" sz="1400" dirty="0"/>
              <a:t>无关系</a:t>
            </a:r>
            <a:endParaRPr lang="zh-CN" altLang="en-US" sz="1400" dirty="0"/>
          </a:p>
        </p:txBody>
      </p:sp>
      <p:cxnSp>
        <p:nvCxnSpPr>
          <p:cNvPr id="43" name="直接连接符 42"/>
          <p:cNvCxnSpPr/>
          <p:nvPr/>
        </p:nvCxnSpPr>
        <p:spPr>
          <a:xfrm>
            <a:off x="1588383" y="3460275"/>
            <a:ext cx="1457960" cy="428625"/>
          </a:xfrm>
          <a:prstGeom prst="line">
            <a:avLst/>
          </a:prstGeom>
          <a:noFill/>
          <a:ln w="19050"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" name="直接连接符 44"/>
          <p:cNvCxnSpPr/>
          <p:nvPr/>
        </p:nvCxnSpPr>
        <p:spPr>
          <a:xfrm>
            <a:off x="1087800" y="3442146"/>
            <a:ext cx="125095" cy="577215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矩形 2"/>
          <p:cNvSpPr/>
          <p:nvPr/>
        </p:nvSpPr>
        <p:spPr>
          <a:xfrm>
            <a:off x="1228090" y="4149090"/>
            <a:ext cx="776605" cy="1440815"/>
          </a:xfrm>
          <a:prstGeom prst="rect">
            <a:avLst/>
          </a:prstGeom>
          <a:noFill/>
          <a:ln w="19050"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239770" y="3136265"/>
            <a:ext cx="915670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p>
            <a:pPr algn="ctr"/>
            <a:r>
              <a:rPr lang="zh-CN" altLang="en-US" sz="1400" dirty="0"/>
              <a:t>朋友</a:t>
            </a:r>
            <a:endParaRPr lang="zh-CN" altLang="en-US" sz="1400" dirty="0"/>
          </a:p>
        </p:txBody>
      </p:sp>
      <p:cxnSp>
        <p:nvCxnSpPr>
          <p:cNvPr id="6" name="直接连接符 5"/>
          <p:cNvCxnSpPr>
            <a:stCxn id="3" idx="0"/>
            <a:endCxn id="4" idx="2"/>
          </p:cNvCxnSpPr>
          <p:nvPr/>
        </p:nvCxnSpPr>
        <p:spPr>
          <a:xfrm flipV="1">
            <a:off x="1616710" y="3442970"/>
            <a:ext cx="2080895" cy="70612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直接连接符 6"/>
          <p:cNvCxnSpPr>
            <a:endCxn id="4" idx="2"/>
          </p:cNvCxnSpPr>
          <p:nvPr/>
        </p:nvCxnSpPr>
        <p:spPr>
          <a:xfrm flipV="1">
            <a:off x="3070225" y="3442970"/>
            <a:ext cx="627380" cy="431165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矩形 7"/>
          <p:cNvSpPr/>
          <p:nvPr/>
        </p:nvSpPr>
        <p:spPr>
          <a:xfrm>
            <a:off x="2539365" y="3890010"/>
            <a:ext cx="1214755" cy="1699895"/>
          </a:xfrm>
          <a:prstGeom prst="rect">
            <a:avLst/>
          </a:prstGeom>
          <a:noFill/>
          <a:ln w="19050">
            <a:solidFill>
              <a:srgbClr val="FFC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Overflow="overflow" horzOverflow="overflow" vert="horz" wrap="square" numCol="1" spcCol="0" rtlCol="0" fromWordArt="0" anchor="ctr" anchorCtr="0" forceAA="0" compatLnSpc="1">
            <a:noAutofit/>
          </a:bodyPr>
          <a:p>
            <a:pPr lvl="0" algn="ctr">
              <a:buClrTx/>
              <a:buSzTx/>
              <a:buFontTx/>
            </a:pPr>
            <a:endParaRPr lang="zh-CN" altLang="en-US">
              <a:sym typeface="+mn-ea"/>
            </a:endParaRPr>
          </a:p>
        </p:txBody>
      </p:sp>
      <p:pic>
        <p:nvPicPr>
          <p:cNvPr id="9" name="图片 8" descr="pisc-split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7680" y="3556000"/>
            <a:ext cx="4010660" cy="1372235"/>
          </a:xfrm>
          <a:prstGeom prst="rect">
            <a:avLst/>
          </a:prstGeo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4" name="矩形 3"/>
          <p:cNvSpPr/>
          <p:nvPr/>
        </p:nvSpPr>
        <p:spPr>
          <a:xfrm>
            <a:off x="3163570" y="1700530"/>
            <a:ext cx="379095" cy="914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5396865" y="1111250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4211320" y="1700530"/>
            <a:ext cx="379095" cy="914400"/>
          </a:xfrm>
          <a:prstGeom prst="rect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pic>
        <p:nvPicPr>
          <p:cNvPr id="8" name="图片 7" descr="relation-types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79780" y="3150235"/>
            <a:ext cx="6953250" cy="2619375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3"/>
          <p:cNvSpPr/>
          <p:nvPr/>
        </p:nvSpPr>
        <p:spPr>
          <a:xfrm>
            <a:off x="2915816" y="2020652"/>
            <a:ext cx="288032" cy="216024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椭圆 4"/>
          <p:cNvSpPr/>
          <p:nvPr/>
        </p:nvSpPr>
        <p:spPr>
          <a:xfrm>
            <a:off x="2147395" y="2020652"/>
            <a:ext cx="288032" cy="216024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6" name="椭圆 5"/>
          <p:cNvSpPr/>
          <p:nvPr/>
        </p:nvSpPr>
        <p:spPr>
          <a:xfrm>
            <a:off x="2147395" y="3167354"/>
            <a:ext cx="288032" cy="216024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2154784" y="2412504"/>
            <a:ext cx="288032" cy="216024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>
            <a:off x="2150846" y="2780928"/>
            <a:ext cx="288032" cy="216024"/>
          </a:xfrm>
          <a:prstGeom prst="ellipse">
            <a:avLst/>
          </a:prstGeom>
          <a:solidFill>
            <a:srgbClr val="92D05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>
            <a:off x="2915816" y="2412504"/>
            <a:ext cx="288032" cy="216024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>
            <a:off x="2915816" y="2808547"/>
            <a:ext cx="288032" cy="216024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>
            <a:off x="2915816" y="3167354"/>
            <a:ext cx="288032" cy="216024"/>
          </a:xfrm>
          <a:prstGeom prst="ellipse">
            <a:avLst/>
          </a:prstGeom>
          <a:solidFill>
            <a:srgbClr val="92D050"/>
          </a:solidFill>
          <a:ln>
            <a:solidFill>
              <a:schemeClr val="tx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>
            <a:off x="3923928" y="2598438"/>
            <a:ext cx="288032" cy="216024"/>
          </a:xfrm>
          <a:prstGeom prst="ellipse">
            <a:avLst/>
          </a:prstGeom>
          <a:solidFill>
            <a:srgbClr val="00B050"/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1217935" y="1894264"/>
            <a:ext cx="360040" cy="1624372"/>
          </a:xfrm>
          <a:prstGeom prst="rect">
            <a:avLst/>
          </a:prstGeom>
          <a:solidFill>
            <a:schemeClr val="accent5">
              <a:lumMod val="90000"/>
            </a:schemeClr>
          </a:solidFill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200" b="1" dirty="0">
                <a:solidFill>
                  <a:schemeClr val="tx1"/>
                </a:solidFill>
              </a:rPr>
              <a:t>x1</a:t>
            </a:r>
            <a:endParaRPr lang="en-US" altLang="zh-CN" sz="1200" b="1" dirty="0">
              <a:solidFill>
                <a:schemeClr val="tx1"/>
              </a:solidFill>
            </a:endParaRPr>
          </a:p>
          <a:p>
            <a:pPr algn="ctr"/>
            <a:endParaRPr lang="en-US" altLang="zh-CN" sz="12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200" b="1" dirty="0">
                <a:solidFill>
                  <a:schemeClr val="tx1"/>
                </a:solidFill>
              </a:rPr>
              <a:t>x2</a:t>
            </a:r>
            <a:endParaRPr lang="en-US" altLang="zh-CN" sz="1200" b="1" dirty="0">
              <a:solidFill>
                <a:schemeClr val="tx1"/>
              </a:solidFill>
            </a:endParaRPr>
          </a:p>
          <a:p>
            <a:pPr algn="ctr"/>
            <a:endParaRPr lang="en-US" altLang="zh-CN" sz="12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200" b="1" dirty="0">
                <a:solidFill>
                  <a:schemeClr val="tx1"/>
                </a:solidFill>
              </a:rPr>
              <a:t>x3</a:t>
            </a:r>
            <a:endParaRPr lang="en-US" altLang="zh-CN" sz="1200" b="1" dirty="0">
              <a:solidFill>
                <a:schemeClr val="tx1"/>
              </a:solidFill>
            </a:endParaRPr>
          </a:p>
          <a:p>
            <a:pPr algn="ctr"/>
            <a:endParaRPr lang="en-US" altLang="zh-CN" sz="1200" b="1" dirty="0">
              <a:solidFill>
                <a:schemeClr val="tx1"/>
              </a:solidFill>
            </a:endParaRPr>
          </a:p>
          <a:p>
            <a:pPr algn="ctr"/>
            <a:r>
              <a:rPr lang="en-US" altLang="zh-CN" sz="1200" b="1" dirty="0">
                <a:solidFill>
                  <a:schemeClr val="tx1"/>
                </a:solidFill>
              </a:rPr>
              <a:t>x4</a:t>
            </a:r>
            <a:endParaRPr lang="zh-CN" altLang="en-US" sz="1200" b="1" dirty="0">
              <a:solidFill>
                <a:schemeClr val="tx1"/>
              </a:solidFill>
            </a:endParaRPr>
          </a:p>
        </p:txBody>
      </p:sp>
      <p:cxnSp>
        <p:nvCxnSpPr>
          <p:cNvPr id="17" name="直接连接符 16"/>
          <p:cNvCxnSpPr>
            <a:endCxn id="5" idx="2"/>
          </p:cNvCxnSpPr>
          <p:nvPr/>
        </p:nvCxnSpPr>
        <p:spPr>
          <a:xfrm>
            <a:off x="1577975" y="2128664"/>
            <a:ext cx="569420" cy="0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19" name="直接连接符 18"/>
          <p:cNvCxnSpPr>
            <a:endCxn id="7" idx="2"/>
          </p:cNvCxnSpPr>
          <p:nvPr/>
        </p:nvCxnSpPr>
        <p:spPr>
          <a:xfrm>
            <a:off x="1577975" y="2128664"/>
            <a:ext cx="576809" cy="391852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1" name="直接连接符 20"/>
          <p:cNvCxnSpPr>
            <a:endCxn id="8" idx="2"/>
          </p:cNvCxnSpPr>
          <p:nvPr/>
        </p:nvCxnSpPr>
        <p:spPr>
          <a:xfrm>
            <a:off x="1577975" y="2128664"/>
            <a:ext cx="572871" cy="760276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3" name="直接连接符 22"/>
          <p:cNvCxnSpPr>
            <a:endCxn id="6" idx="2"/>
          </p:cNvCxnSpPr>
          <p:nvPr/>
        </p:nvCxnSpPr>
        <p:spPr>
          <a:xfrm>
            <a:off x="1583639" y="2128664"/>
            <a:ext cx="563756" cy="1146702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5" name="直接连接符 24"/>
          <p:cNvCxnSpPr>
            <a:endCxn id="5" idx="3"/>
          </p:cNvCxnSpPr>
          <p:nvPr/>
        </p:nvCxnSpPr>
        <p:spPr>
          <a:xfrm flipV="1">
            <a:off x="1577975" y="2205040"/>
            <a:ext cx="611601" cy="303762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7" name="直接连接符 26"/>
          <p:cNvCxnSpPr>
            <a:endCxn id="7" idx="2"/>
          </p:cNvCxnSpPr>
          <p:nvPr/>
        </p:nvCxnSpPr>
        <p:spPr>
          <a:xfrm>
            <a:off x="1577975" y="2520516"/>
            <a:ext cx="576809" cy="0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9" name="直接连接符 28"/>
          <p:cNvCxnSpPr>
            <a:endCxn id="8" idx="2"/>
          </p:cNvCxnSpPr>
          <p:nvPr/>
        </p:nvCxnSpPr>
        <p:spPr>
          <a:xfrm>
            <a:off x="1577975" y="2520516"/>
            <a:ext cx="572871" cy="368424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31" name="直接连接符 30"/>
          <p:cNvCxnSpPr>
            <a:endCxn id="6" idx="2"/>
          </p:cNvCxnSpPr>
          <p:nvPr/>
        </p:nvCxnSpPr>
        <p:spPr>
          <a:xfrm>
            <a:off x="1583639" y="2537658"/>
            <a:ext cx="563756" cy="737708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33" name="直接连接符 32"/>
          <p:cNvCxnSpPr>
            <a:endCxn id="5" idx="3"/>
          </p:cNvCxnSpPr>
          <p:nvPr/>
        </p:nvCxnSpPr>
        <p:spPr>
          <a:xfrm flipV="1">
            <a:off x="1577975" y="2205040"/>
            <a:ext cx="611601" cy="711519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35" name="直接连接符 34"/>
          <p:cNvCxnSpPr>
            <a:endCxn id="7" idx="2"/>
          </p:cNvCxnSpPr>
          <p:nvPr/>
        </p:nvCxnSpPr>
        <p:spPr>
          <a:xfrm flipV="1">
            <a:off x="1577975" y="2520516"/>
            <a:ext cx="576809" cy="396043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37" name="直接连接符 36"/>
          <p:cNvCxnSpPr>
            <a:endCxn id="8" idx="2"/>
          </p:cNvCxnSpPr>
          <p:nvPr/>
        </p:nvCxnSpPr>
        <p:spPr>
          <a:xfrm flipV="1">
            <a:off x="1581426" y="2888940"/>
            <a:ext cx="569420" cy="44760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39" name="直接连接符 38"/>
          <p:cNvCxnSpPr>
            <a:endCxn id="6" idx="2"/>
          </p:cNvCxnSpPr>
          <p:nvPr/>
        </p:nvCxnSpPr>
        <p:spPr>
          <a:xfrm>
            <a:off x="1583639" y="2951761"/>
            <a:ext cx="563756" cy="323605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41" name="直接连接符 40"/>
          <p:cNvCxnSpPr>
            <a:endCxn id="5" idx="3"/>
          </p:cNvCxnSpPr>
          <p:nvPr/>
        </p:nvCxnSpPr>
        <p:spPr>
          <a:xfrm flipV="1">
            <a:off x="1577975" y="2205040"/>
            <a:ext cx="611601" cy="1070326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43" name="直接连接符 42"/>
          <p:cNvCxnSpPr>
            <a:endCxn id="7" idx="3"/>
          </p:cNvCxnSpPr>
          <p:nvPr/>
        </p:nvCxnSpPr>
        <p:spPr>
          <a:xfrm flipV="1">
            <a:off x="1577975" y="2596892"/>
            <a:ext cx="618990" cy="678474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46" name="直接连接符 45"/>
          <p:cNvCxnSpPr>
            <a:endCxn id="8" idx="2"/>
          </p:cNvCxnSpPr>
          <p:nvPr/>
        </p:nvCxnSpPr>
        <p:spPr>
          <a:xfrm flipV="1">
            <a:off x="1577975" y="2888940"/>
            <a:ext cx="572871" cy="386426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8" name="直接连接符 47"/>
          <p:cNvCxnSpPr>
            <a:endCxn id="6" idx="2"/>
          </p:cNvCxnSpPr>
          <p:nvPr/>
        </p:nvCxnSpPr>
        <p:spPr>
          <a:xfrm>
            <a:off x="1577975" y="3275366"/>
            <a:ext cx="569420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50" name="直接连接符 49"/>
          <p:cNvCxnSpPr>
            <a:stCxn id="5" idx="6"/>
            <a:endCxn id="11" idx="1"/>
          </p:cNvCxnSpPr>
          <p:nvPr/>
        </p:nvCxnSpPr>
        <p:spPr>
          <a:xfrm>
            <a:off x="2435427" y="2128664"/>
            <a:ext cx="522570" cy="10703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>
            <a:stCxn id="5" idx="6"/>
            <a:endCxn id="4" idx="2"/>
          </p:cNvCxnSpPr>
          <p:nvPr/>
        </p:nvCxnSpPr>
        <p:spPr>
          <a:xfrm>
            <a:off x="2435427" y="2128664"/>
            <a:ext cx="480389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连接符 53"/>
          <p:cNvCxnSpPr>
            <a:stCxn id="5" idx="6"/>
            <a:endCxn id="9" idx="2"/>
          </p:cNvCxnSpPr>
          <p:nvPr/>
        </p:nvCxnSpPr>
        <p:spPr>
          <a:xfrm>
            <a:off x="2435427" y="2128664"/>
            <a:ext cx="480389" cy="3918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直接连接符 55"/>
          <p:cNvCxnSpPr>
            <a:stCxn id="5" idx="6"/>
            <a:endCxn id="10" idx="2"/>
          </p:cNvCxnSpPr>
          <p:nvPr/>
        </p:nvCxnSpPr>
        <p:spPr>
          <a:xfrm>
            <a:off x="2435427" y="2128664"/>
            <a:ext cx="480389" cy="78789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>
            <a:stCxn id="7" idx="6"/>
            <a:endCxn id="4" idx="2"/>
          </p:cNvCxnSpPr>
          <p:nvPr/>
        </p:nvCxnSpPr>
        <p:spPr>
          <a:xfrm flipV="1">
            <a:off x="2442816" y="2128664"/>
            <a:ext cx="473000" cy="39185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直接连接符 59"/>
          <p:cNvCxnSpPr>
            <a:stCxn id="7" idx="6"/>
            <a:endCxn id="9" idx="2"/>
          </p:cNvCxnSpPr>
          <p:nvPr/>
        </p:nvCxnSpPr>
        <p:spPr>
          <a:xfrm>
            <a:off x="2442816" y="2520516"/>
            <a:ext cx="473000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2" name="直接连接符 61"/>
          <p:cNvCxnSpPr>
            <a:stCxn id="7" idx="6"/>
            <a:endCxn id="10" idx="2"/>
          </p:cNvCxnSpPr>
          <p:nvPr/>
        </p:nvCxnSpPr>
        <p:spPr>
          <a:xfrm>
            <a:off x="2442816" y="2520516"/>
            <a:ext cx="473000" cy="3960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4" name="直接连接符 63"/>
          <p:cNvCxnSpPr>
            <a:stCxn id="5" idx="6"/>
            <a:endCxn id="11" idx="1"/>
          </p:cNvCxnSpPr>
          <p:nvPr/>
        </p:nvCxnSpPr>
        <p:spPr>
          <a:xfrm>
            <a:off x="2435427" y="2128664"/>
            <a:ext cx="522570" cy="107032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直接连接符 66"/>
          <p:cNvCxnSpPr>
            <a:stCxn id="7" idx="6"/>
            <a:endCxn id="10" idx="2"/>
          </p:cNvCxnSpPr>
          <p:nvPr/>
        </p:nvCxnSpPr>
        <p:spPr>
          <a:xfrm>
            <a:off x="2442816" y="2520516"/>
            <a:ext cx="473000" cy="396043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直接连接符 68"/>
          <p:cNvCxnSpPr>
            <a:stCxn id="7" idx="6"/>
            <a:endCxn id="11" idx="1"/>
          </p:cNvCxnSpPr>
          <p:nvPr/>
        </p:nvCxnSpPr>
        <p:spPr>
          <a:xfrm>
            <a:off x="2442816" y="2520516"/>
            <a:ext cx="515181" cy="67847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直接连接符 70"/>
          <p:cNvCxnSpPr>
            <a:stCxn id="8" idx="6"/>
            <a:endCxn id="4" idx="2"/>
          </p:cNvCxnSpPr>
          <p:nvPr/>
        </p:nvCxnSpPr>
        <p:spPr>
          <a:xfrm flipV="1">
            <a:off x="2438878" y="2128664"/>
            <a:ext cx="476938" cy="7602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stCxn id="8" idx="6"/>
          </p:cNvCxnSpPr>
          <p:nvPr/>
        </p:nvCxnSpPr>
        <p:spPr>
          <a:xfrm flipV="1">
            <a:off x="2438878" y="2549703"/>
            <a:ext cx="428597" cy="33923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stCxn id="8" idx="6"/>
            <a:endCxn id="10" idx="2"/>
          </p:cNvCxnSpPr>
          <p:nvPr/>
        </p:nvCxnSpPr>
        <p:spPr>
          <a:xfrm>
            <a:off x="2438878" y="2888940"/>
            <a:ext cx="476938" cy="2761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直接连接符 77"/>
          <p:cNvCxnSpPr>
            <a:stCxn id="8" idx="6"/>
            <a:endCxn id="11" idx="1"/>
          </p:cNvCxnSpPr>
          <p:nvPr/>
        </p:nvCxnSpPr>
        <p:spPr>
          <a:xfrm>
            <a:off x="2438878" y="2888940"/>
            <a:ext cx="519119" cy="3100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直接连接符 79"/>
          <p:cNvCxnSpPr>
            <a:stCxn id="6" idx="6"/>
            <a:endCxn id="4" idx="2"/>
          </p:cNvCxnSpPr>
          <p:nvPr/>
        </p:nvCxnSpPr>
        <p:spPr>
          <a:xfrm flipV="1">
            <a:off x="2435427" y="2128664"/>
            <a:ext cx="480389" cy="1146702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直接连接符 81"/>
          <p:cNvCxnSpPr>
            <a:stCxn id="6" idx="6"/>
            <a:endCxn id="9" idx="2"/>
          </p:cNvCxnSpPr>
          <p:nvPr/>
        </p:nvCxnSpPr>
        <p:spPr>
          <a:xfrm flipV="1">
            <a:off x="2435427" y="2520516"/>
            <a:ext cx="480389" cy="75485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4" name="直接连接符 83"/>
          <p:cNvCxnSpPr>
            <a:stCxn id="6" idx="6"/>
            <a:endCxn id="10" idx="2"/>
          </p:cNvCxnSpPr>
          <p:nvPr/>
        </p:nvCxnSpPr>
        <p:spPr>
          <a:xfrm flipV="1">
            <a:off x="2435427" y="2916559"/>
            <a:ext cx="480389" cy="358807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直接连接符 85"/>
          <p:cNvCxnSpPr>
            <a:stCxn id="6" idx="6"/>
            <a:endCxn id="11" idx="1"/>
          </p:cNvCxnSpPr>
          <p:nvPr/>
        </p:nvCxnSpPr>
        <p:spPr>
          <a:xfrm flipV="1">
            <a:off x="2435427" y="3198990"/>
            <a:ext cx="522570" cy="7637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8" name="直接连接符 87"/>
          <p:cNvCxnSpPr>
            <a:stCxn id="4" idx="6"/>
            <a:endCxn id="12" idx="2"/>
          </p:cNvCxnSpPr>
          <p:nvPr/>
        </p:nvCxnSpPr>
        <p:spPr>
          <a:xfrm>
            <a:off x="3203848" y="2128664"/>
            <a:ext cx="720080" cy="57778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直接连接符 91"/>
          <p:cNvCxnSpPr>
            <a:stCxn id="9" idx="6"/>
            <a:endCxn id="12" idx="2"/>
          </p:cNvCxnSpPr>
          <p:nvPr/>
        </p:nvCxnSpPr>
        <p:spPr>
          <a:xfrm>
            <a:off x="3203848" y="2520516"/>
            <a:ext cx="720080" cy="185934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4" name="直接连接符 93"/>
          <p:cNvCxnSpPr>
            <a:stCxn id="10" idx="6"/>
            <a:endCxn id="12" idx="2"/>
          </p:cNvCxnSpPr>
          <p:nvPr/>
        </p:nvCxnSpPr>
        <p:spPr>
          <a:xfrm flipV="1">
            <a:off x="3203848" y="2706450"/>
            <a:ext cx="720080" cy="210109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6" name="直接连接符 95"/>
          <p:cNvCxnSpPr>
            <a:stCxn id="11" idx="6"/>
            <a:endCxn id="12" idx="2"/>
          </p:cNvCxnSpPr>
          <p:nvPr/>
        </p:nvCxnSpPr>
        <p:spPr>
          <a:xfrm flipV="1">
            <a:off x="3203848" y="2706450"/>
            <a:ext cx="720080" cy="56891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8" name="直接箭头连接符 97"/>
          <p:cNvCxnSpPr>
            <a:stCxn id="12" idx="6"/>
          </p:cNvCxnSpPr>
          <p:nvPr/>
        </p:nvCxnSpPr>
        <p:spPr>
          <a:xfrm flipV="1">
            <a:off x="4211960" y="2702015"/>
            <a:ext cx="720080" cy="4435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0" name="文本框 99"/>
          <p:cNvSpPr txBox="1"/>
          <p:nvPr/>
        </p:nvSpPr>
        <p:spPr>
          <a:xfrm>
            <a:off x="4211960" y="2348880"/>
            <a:ext cx="7200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Y</a:t>
            </a:r>
            <a:endParaRPr lang="zh-CN" alt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直接连接符 8"/>
          <p:cNvCxnSpPr/>
          <p:nvPr/>
        </p:nvCxnSpPr>
        <p:spPr>
          <a:xfrm>
            <a:off x="1328691" y="-243408"/>
            <a:ext cx="12961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图片 10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40" y="379931"/>
            <a:ext cx="4108565" cy="2736304"/>
          </a:xfrm>
          <a:prstGeom prst="rect">
            <a:avLst/>
          </a:prstGeom>
          <a:ln>
            <a:solidFill>
              <a:srgbClr val="FFFF00"/>
            </a:solidFill>
          </a:ln>
        </p:spPr>
      </p:pic>
      <p:sp>
        <p:nvSpPr>
          <p:cNvPr id="12" name="矩形 11"/>
          <p:cNvSpPr/>
          <p:nvPr/>
        </p:nvSpPr>
        <p:spPr>
          <a:xfrm>
            <a:off x="32547" y="404664"/>
            <a:ext cx="1224136" cy="28801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文本框 12"/>
          <p:cNvSpPr txBox="1"/>
          <p:nvPr/>
        </p:nvSpPr>
        <p:spPr>
          <a:xfrm>
            <a:off x="32547" y="404664"/>
            <a:ext cx="1224136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家庭关系</a:t>
            </a:r>
            <a:endParaRPr lang="zh-CN" altLang="en-US" sz="1400" dirty="0"/>
          </a:p>
        </p:txBody>
      </p:sp>
      <p:cxnSp>
        <p:nvCxnSpPr>
          <p:cNvPr id="15" name="直接连接符 14"/>
          <p:cNvCxnSpPr/>
          <p:nvPr/>
        </p:nvCxnSpPr>
        <p:spPr>
          <a:xfrm flipV="1">
            <a:off x="608611" y="712442"/>
            <a:ext cx="0" cy="196278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直接连接符 16"/>
          <p:cNvCxnSpPr/>
          <p:nvPr/>
        </p:nvCxnSpPr>
        <p:spPr>
          <a:xfrm flipH="1" flipV="1">
            <a:off x="896643" y="712441"/>
            <a:ext cx="1803149" cy="28801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0" name="图片 1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379931"/>
            <a:ext cx="3614448" cy="2736304"/>
          </a:xfrm>
          <a:prstGeom prst="rect">
            <a:avLst/>
          </a:prstGeom>
        </p:spPr>
      </p:pic>
      <p:sp>
        <p:nvSpPr>
          <p:cNvPr id="25" name="文本框 24"/>
          <p:cNvSpPr txBox="1"/>
          <p:nvPr/>
        </p:nvSpPr>
        <p:spPr>
          <a:xfrm>
            <a:off x="4283968" y="381187"/>
            <a:ext cx="1080120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商业关系</a:t>
            </a:r>
            <a:endParaRPr lang="zh-CN" altLang="en-US" sz="1400" dirty="0"/>
          </a:p>
        </p:txBody>
      </p:sp>
      <p:cxnSp>
        <p:nvCxnSpPr>
          <p:cNvPr id="24" name="直接连接符 23"/>
          <p:cNvCxnSpPr/>
          <p:nvPr/>
        </p:nvCxnSpPr>
        <p:spPr>
          <a:xfrm flipH="1" flipV="1">
            <a:off x="4572000" y="688964"/>
            <a:ext cx="1368152" cy="93983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直接连接符 26"/>
          <p:cNvCxnSpPr/>
          <p:nvPr/>
        </p:nvCxnSpPr>
        <p:spPr>
          <a:xfrm flipH="1" flipV="1">
            <a:off x="5076056" y="688964"/>
            <a:ext cx="1584176" cy="795820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29" name="图片 2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547" y="3135996"/>
            <a:ext cx="4108564" cy="2736304"/>
          </a:xfrm>
          <a:prstGeom prst="rect">
            <a:avLst/>
          </a:prstGeom>
        </p:spPr>
      </p:pic>
      <p:sp>
        <p:nvSpPr>
          <p:cNvPr id="32" name="文本框 31"/>
          <p:cNvSpPr txBox="1"/>
          <p:nvPr/>
        </p:nvSpPr>
        <p:spPr>
          <a:xfrm>
            <a:off x="17340" y="3135996"/>
            <a:ext cx="1080120" cy="306705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r>
              <a:rPr lang="zh-CN" altLang="en-US" sz="1400" dirty="0"/>
              <a:t>  朋友关系</a:t>
            </a:r>
            <a:endParaRPr lang="zh-CN" altLang="en-US" sz="1400" dirty="0"/>
          </a:p>
        </p:txBody>
      </p:sp>
      <p:cxnSp>
        <p:nvCxnSpPr>
          <p:cNvPr id="31" name="直接连接符 30"/>
          <p:cNvCxnSpPr/>
          <p:nvPr/>
        </p:nvCxnSpPr>
        <p:spPr>
          <a:xfrm flipH="1" flipV="1">
            <a:off x="395536" y="3443774"/>
            <a:ext cx="1080120" cy="34526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 flipH="1" flipV="1">
            <a:off x="827584" y="3443774"/>
            <a:ext cx="1512168" cy="365027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39" name="图片 3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3968" y="3116227"/>
            <a:ext cx="3614448" cy="2736304"/>
          </a:xfrm>
          <a:prstGeom prst="rect">
            <a:avLst/>
          </a:prstGeom>
        </p:spPr>
      </p:pic>
      <p:sp>
        <p:nvSpPr>
          <p:cNvPr id="42" name="文本框 41"/>
          <p:cNvSpPr txBox="1"/>
          <p:nvPr/>
        </p:nvSpPr>
        <p:spPr>
          <a:xfrm>
            <a:off x="4288334" y="3135996"/>
            <a:ext cx="1080120" cy="307777"/>
          </a:xfrm>
          <a:prstGeom prst="rect">
            <a:avLst/>
          </a:prstGeom>
          <a:solidFill>
            <a:srgbClr val="00B050"/>
          </a:solidFill>
        </p:spPr>
        <p:txBody>
          <a:bodyPr wrap="square" rtlCol="0">
            <a:spAutoFit/>
          </a:bodyPr>
          <a:lstStyle/>
          <a:p>
            <a:pPr algn="ctr"/>
            <a:r>
              <a:rPr lang="zh-CN" altLang="en-US" sz="1400" dirty="0"/>
              <a:t>无关系</a:t>
            </a:r>
            <a:endParaRPr lang="zh-CN" altLang="en-US" sz="1400" dirty="0"/>
          </a:p>
        </p:txBody>
      </p:sp>
      <p:cxnSp>
        <p:nvCxnSpPr>
          <p:cNvPr id="43" name="直接连接符 42"/>
          <p:cNvCxnSpPr/>
          <p:nvPr/>
        </p:nvCxnSpPr>
        <p:spPr>
          <a:xfrm flipH="1" flipV="1">
            <a:off x="5004048" y="3460275"/>
            <a:ext cx="1623130" cy="471685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" name="直接连接符 44"/>
          <p:cNvCxnSpPr/>
          <p:nvPr/>
        </p:nvCxnSpPr>
        <p:spPr>
          <a:xfrm flipV="1">
            <a:off x="4504100" y="3442146"/>
            <a:ext cx="139909" cy="634926"/>
          </a:xfrm>
          <a:prstGeom prst="line">
            <a:avLst/>
          </a:prstGeom>
          <a:ln>
            <a:solidFill>
              <a:srgbClr val="FFFF00"/>
            </a:solidFill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椭圆 1"/>
          <p:cNvSpPr/>
          <p:nvPr/>
        </p:nvSpPr>
        <p:spPr>
          <a:xfrm>
            <a:off x="2913841" y="1340768"/>
            <a:ext cx="288032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椭圆 2"/>
          <p:cNvSpPr/>
          <p:nvPr/>
        </p:nvSpPr>
        <p:spPr>
          <a:xfrm>
            <a:off x="3775967" y="1334103"/>
            <a:ext cx="288032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/>
        </p:nvSpPr>
        <p:spPr>
          <a:xfrm>
            <a:off x="4644010" y="1340768"/>
            <a:ext cx="288032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椭圆 4"/>
          <p:cNvSpPr/>
          <p:nvPr/>
        </p:nvSpPr>
        <p:spPr>
          <a:xfrm>
            <a:off x="2195736" y="1340768"/>
            <a:ext cx="288032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3434664" y="2132856"/>
            <a:ext cx="288032" cy="288032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8" name="直接连接符 7"/>
          <p:cNvCxnSpPr>
            <a:stCxn id="5" idx="6"/>
            <a:endCxn id="2" idx="2"/>
          </p:cNvCxnSpPr>
          <p:nvPr/>
        </p:nvCxnSpPr>
        <p:spPr>
          <a:xfrm>
            <a:off x="2483768" y="1484784"/>
            <a:ext cx="430073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>
            <a:stCxn id="2" idx="6"/>
            <a:endCxn id="3" idx="2"/>
          </p:cNvCxnSpPr>
          <p:nvPr/>
        </p:nvCxnSpPr>
        <p:spPr>
          <a:xfrm flipV="1">
            <a:off x="3201873" y="1478119"/>
            <a:ext cx="574094" cy="6665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直接连接符 11"/>
          <p:cNvCxnSpPr>
            <a:stCxn id="3" idx="6"/>
            <a:endCxn id="4" idx="2"/>
          </p:cNvCxnSpPr>
          <p:nvPr/>
        </p:nvCxnSpPr>
        <p:spPr>
          <a:xfrm>
            <a:off x="4063999" y="1478119"/>
            <a:ext cx="580011" cy="6665"/>
          </a:xfrm>
          <a:prstGeom prst="line">
            <a:avLst/>
          </a:prstGeom>
          <a:ln w="9525" cap="flat" cmpd="sng" algn="ctr">
            <a:solidFill>
              <a:schemeClr val="tx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4" name="直接连接符 13"/>
          <p:cNvCxnSpPr>
            <a:stCxn id="5" idx="4"/>
            <a:endCxn id="6" idx="0"/>
          </p:cNvCxnSpPr>
          <p:nvPr/>
        </p:nvCxnSpPr>
        <p:spPr>
          <a:xfrm>
            <a:off x="2339752" y="1628800"/>
            <a:ext cx="1238928" cy="5040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>
            <a:stCxn id="2" idx="4"/>
            <a:endCxn id="6" idx="0"/>
          </p:cNvCxnSpPr>
          <p:nvPr/>
        </p:nvCxnSpPr>
        <p:spPr>
          <a:xfrm>
            <a:off x="3057857" y="1628800"/>
            <a:ext cx="520823" cy="5040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>
            <a:stCxn id="3" idx="4"/>
            <a:endCxn id="6" idx="0"/>
          </p:cNvCxnSpPr>
          <p:nvPr/>
        </p:nvCxnSpPr>
        <p:spPr>
          <a:xfrm flipH="1">
            <a:off x="3578680" y="1622135"/>
            <a:ext cx="341303" cy="510721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>
            <a:stCxn id="4" idx="4"/>
            <a:endCxn id="6" idx="0"/>
          </p:cNvCxnSpPr>
          <p:nvPr/>
        </p:nvCxnSpPr>
        <p:spPr>
          <a:xfrm flipH="1">
            <a:off x="3578680" y="1628800"/>
            <a:ext cx="1209346" cy="504056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2" name="文本框 21">
                <a:extLst>
                  <a:ext uri="{FF2B5EF4-FFF2-40B4-BE49-F238E27FC236}">
                    <ele attr="{C0743D8B-158E-4E5A-8D19-880D2B24FFF9}"/>
                  </a:ext>
                </a:extLst>
              </p:cNvPr>
              <p:cNvSpPr txBox="1"/>
              <p:nvPr/>
            </p:nvSpPr>
            <p:spPr>
              <a:xfrm>
                <a:off x="2483768" y="2420888"/>
                <a:ext cx="2448274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1400" dirty="0"/>
                  <a:t>X={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3</m:t>
                        </m:r>
                      </m:sub>
                    </m:sSub>
                    <m:r>
                      <a:rPr lang="en-US" altLang="zh-CN" sz="1400" b="0" i="1" smtClean="0">
                        <a:latin typeface="Cambria Math" panose="02040503050406030204" pitchFamily="18" charset="0"/>
                      </a:rPr>
                      <m:t>…..,</m:t>
                    </m:r>
                    <m:sSub>
                      <m:sSubPr>
                        <m:ctrlP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𝑥</m:t>
                        </m:r>
                      </m:e>
                      <m:sub>
                        <m:r>
                          <a:rPr lang="en-US" altLang="zh-CN" sz="1400" b="0" i="1" smtClean="0">
                            <a:latin typeface="Cambria Math" panose="02040503050406030204" pitchFamily="18" charset="0"/>
                          </a:rPr>
                          <m:t>4</m:t>
                        </m:r>
                      </m:sub>
                    </m:sSub>
                  </m:oMath>
                </a14:m>
                <a:r>
                  <a:rPr lang="en-US" altLang="zh-CN" sz="1400" dirty="0"/>
                  <a:t>}</a:t>
                </a:r>
                <a:endParaRPr lang="zh-CN" altLang="en-US" sz="1400" dirty="0"/>
              </a:p>
            </p:txBody>
          </p:sp>
        </mc:Choice>
        <mc:Fallback>
          <p:sp>
            <p:nvSpPr>
              <p:cNvPr id="22" name="文本框 2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483768" y="2420888"/>
                <a:ext cx="2448274" cy="307777"/>
              </a:xfrm>
              <a:prstGeom prst="rect">
                <a:avLst/>
              </a:prstGeom>
              <a:blipFill rotWithShape="1">
                <a:blip r:embed="rId1"/>
                <a:stretch>
                  <a:fillRect t="-3922" b="-1960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1979712" y="2852936"/>
            <a:ext cx="576064" cy="2880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3491880" y="2852936"/>
            <a:ext cx="576064" cy="2880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5004048" y="2852936"/>
            <a:ext cx="576064" cy="2880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9" name="直接箭头连接符 8"/>
          <p:cNvCxnSpPr>
            <a:stCxn id="5" idx="0"/>
          </p:cNvCxnSpPr>
          <p:nvPr/>
        </p:nvCxnSpPr>
        <p:spPr>
          <a:xfrm flipV="1">
            <a:off x="2267744" y="2204864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endCxn id="5" idx="1"/>
          </p:cNvCxnSpPr>
          <p:nvPr/>
        </p:nvCxnSpPr>
        <p:spPr>
          <a:xfrm>
            <a:off x="1259632" y="2996952"/>
            <a:ext cx="72008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接箭头连接符 12"/>
          <p:cNvCxnSpPr>
            <a:endCxn id="5" idx="2"/>
          </p:cNvCxnSpPr>
          <p:nvPr/>
        </p:nvCxnSpPr>
        <p:spPr>
          <a:xfrm flipV="1">
            <a:off x="2267744" y="3140968"/>
            <a:ext cx="0" cy="864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/>
          <p:cNvCxnSpPr>
            <a:stCxn id="5" idx="3"/>
          </p:cNvCxnSpPr>
          <p:nvPr/>
        </p:nvCxnSpPr>
        <p:spPr>
          <a:xfrm>
            <a:off x="2555776" y="2996952"/>
            <a:ext cx="93610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/>
          <p:nvPr/>
        </p:nvCxnSpPr>
        <p:spPr>
          <a:xfrm>
            <a:off x="4067944" y="2996952"/>
            <a:ext cx="936104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/>
          <p:nvPr/>
        </p:nvCxnSpPr>
        <p:spPr>
          <a:xfrm flipV="1">
            <a:off x="3785330" y="3140968"/>
            <a:ext cx="0" cy="864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箭头连接符 19"/>
          <p:cNvCxnSpPr/>
          <p:nvPr/>
        </p:nvCxnSpPr>
        <p:spPr>
          <a:xfrm flipV="1">
            <a:off x="5292080" y="3140968"/>
            <a:ext cx="0" cy="864096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箭头连接符 20"/>
          <p:cNvCxnSpPr/>
          <p:nvPr/>
        </p:nvCxnSpPr>
        <p:spPr>
          <a:xfrm flipV="1">
            <a:off x="3779912" y="2204864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直接箭头连接符 22"/>
          <p:cNvCxnSpPr/>
          <p:nvPr/>
        </p:nvCxnSpPr>
        <p:spPr>
          <a:xfrm flipV="1">
            <a:off x="5282707" y="2204864"/>
            <a:ext cx="0" cy="64807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>
          <a:xfrm>
            <a:off x="5580112" y="2996952"/>
            <a:ext cx="792088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26" name="文本框 25">
                <a:extLst>
                  <a:ext uri="{FF2B5EF4-FFF2-40B4-BE49-F238E27FC236}">
                    <ele attr="{60E2CAB6-789E-4EBF-AE50-5EB916637530}"/>
                  </a:ext>
                </a:extLst>
              </p:cNvPr>
              <p:cNvSpPr txBox="1"/>
              <p:nvPr/>
            </p:nvSpPr>
            <p:spPr>
              <a:xfrm>
                <a:off x="2746637" y="2683659"/>
                <a:ext cx="50405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zh-CN" altLang="en-US" sz="1600" dirty="0"/>
              </a:p>
            </p:txBody>
          </p:sp>
        </mc:Choice>
        <mc:Fallback>
          <p:sp>
            <p:nvSpPr>
              <p:cNvPr id="26" name="文本框 25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46637" y="2683659"/>
                <a:ext cx="504050" cy="338554"/>
              </a:xfrm>
              <a:prstGeom prst="rect">
                <a:avLst/>
              </a:prstGeom>
              <a:blipFill rotWithShape="1">
                <a:blip r:embed="rId1"/>
                <a:stretch>
                  <a:fillRect r="-365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27" name="文本框 26">
                <a:extLst>
                  <a:ext uri="{FF2B5EF4-FFF2-40B4-BE49-F238E27FC236}">
                    <ele attr="{0D097094-91E9-4FFB-9F84-AE927B5BEBBA}"/>
                  </a:ext>
                </a:extLst>
              </p:cNvPr>
              <p:cNvSpPr txBox="1"/>
              <p:nvPr/>
            </p:nvSpPr>
            <p:spPr>
              <a:xfrm>
                <a:off x="2049743" y="2789391"/>
                <a:ext cx="47889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i="1">
                            <a:latin typeface="Cambria Math" panose="02040503050406030204" pitchFamily="18" charset="0"/>
                          </a:rPr>
                          <m:t>−1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sub>
                    </m:sSub>
                  </m:oMath>
                </a14:m>
                <a:r>
                  <a:rPr lang="en-US" altLang="zh-CN" dirty="0"/>
                  <a:t> </a:t>
                </a:r>
                <a:endParaRPr lang="zh-CN" altLang="en-US" dirty="0"/>
              </a:p>
            </p:txBody>
          </p:sp>
        </mc:Choice>
        <mc:Fallback>
          <p:sp>
            <p:nvSpPr>
              <p:cNvPr id="27" name="文本框 2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49743" y="2789391"/>
                <a:ext cx="478893" cy="369332"/>
              </a:xfrm>
              <a:prstGeom prst="rect">
                <a:avLst/>
              </a:prstGeom>
              <a:blipFill rotWithShape="1">
                <a:blip r:embed="rId2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28" name="文本框 27"/>
          <p:cNvSpPr txBox="1"/>
          <p:nvPr/>
        </p:nvSpPr>
        <p:spPr>
          <a:xfrm>
            <a:off x="4114800" y="297401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9" name="文本框 28">
                <a:extLst>
                  <a:ext uri="{FF2B5EF4-FFF2-40B4-BE49-F238E27FC236}">
                    <ele attr="{489C0EB2-2A45-4E0D-98A5-D238D9AFD655}"/>
                  </a:ext>
                </a:extLst>
              </p:cNvPr>
              <p:cNvSpPr txBox="1"/>
              <p:nvPr/>
            </p:nvSpPr>
            <p:spPr>
              <a:xfrm>
                <a:off x="2013940" y="4003129"/>
                <a:ext cx="5760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−1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29" name="文本框 28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13940" y="4003129"/>
                <a:ext cx="576059" cy="369332"/>
              </a:xfrm>
              <a:prstGeom prst="rect">
                <a:avLst/>
              </a:prstGeom>
              <a:blipFill rotWithShape="1">
                <a:blip r:embed="rId3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0" name="文本框 29">
                <a:extLst>
                  <a:ext uri="{FF2B5EF4-FFF2-40B4-BE49-F238E27FC236}">
                    <ele attr="{59D3C452-B7EE-4E00-971B-6A8FDB1E5A38}"/>
                  </a:ext>
                </a:extLst>
              </p:cNvPr>
              <p:cNvSpPr txBox="1"/>
              <p:nvPr/>
            </p:nvSpPr>
            <p:spPr>
              <a:xfrm>
                <a:off x="4238600" y="2677462"/>
                <a:ext cx="50405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zh-CN" altLang="en-US" sz="1600" dirty="0"/>
              </a:p>
            </p:txBody>
          </p:sp>
        </mc:Choice>
        <mc:Fallback>
          <p:sp>
            <p:nvSpPr>
              <p:cNvPr id="30" name="文本框 29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238600" y="2677462"/>
                <a:ext cx="504050" cy="338554"/>
              </a:xfrm>
              <a:prstGeom prst="rect">
                <a:avLst/>
              </a:prstGeom>
              <a:blipFill rotWithShape="1"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1" name="文本框 30">
                <a:extLst>
                  <a:ext uri="{FF2B5EF4-FFF2-40B4-BE49-F238E27FC236}">
                    <ele attr="{C118A2FF-A3F2-4C9F-8F6C-2894AECB96E7}"/>
                  </a:ext>
                </a:extLst>
              </p:cNvPr>
              <p:cNvSpPr txBox="1"/>
              <p:nvPr/>
            </p:nvSpPr>
            <p:spPr>
              <a:xfrm>
                <a:off x="3492072" y="4013279"/>
                <a:ext cx="5760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31" name="文本框 30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492072" y="4013279"/>
                <a:ext cx="576059" cy="369332"/>
              </a:xfrm>
              <a:prstGeom prst="rect">
                <a:avLst/>
              </a:prstGeom>
              <a:blipFill rotWithShape="1"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2" name="文本框 31">
                <a:extLst>
                  <a:ext uri="{FF2B5EF4-FFF2-40B4-BE49-F238E27FC236}">
                    <ele attr="{70EAB27A-35B4-4B8E-A1DE-08E347F4243A}"/>
                  </a:ext>
                </a:extLst>
              </p:cNvPr>
              <p:cNvSpPr txBox="1"/>
              <p:nvPr/>
            </p:nvSpPr>
            <p:spPr>
              <a:xfrm>
                <a:off x="3601594" y="2793996"/>
                <a:ext cx="47889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n-US" altLang="zh-CN" dirty="0"/>
                  <a:t> </a:t>
                </a:r>
                <a:endParaRPr lang="zh-CN" altLang="en-US" dirty="0"/>
              </a:p>
            </p:txBody>
          </p:sp>
        </mc:Choice>
        <mc:Fallback>
          <p:sp>
            <p:nvSpPr>
              <p:cNvPr id="32" name="文本框 31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601594" y="2793996"/>
                <a:ext cx="478893" cy="369332"/>
              </a:xfrm>
              <a:prstGeom prst="rect">
                <a:avLst/>
              </a:prstGeom>
              <a:blipFill rotWithShape="1"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3" name="文本框 32">
                <a:extLst>
                  <a:ext uri="{FF2B5EF4-FFF2-40B4-BE49-F238E27FC236}">
                    <ele attr="{AFC8CE22-BF6F-4F1D-9817-5873A88845E4}"/>
                  </a:ext>
                </a:extLst>
              </p:cNvPr>
              <p:cNvSpPr txBox="1"/>
              <p:nvPr/>
            </p:nvSpPr>
            <p:spPr>
              <a:xfrm>
                <a:off x="5052633" y="2771636"/>
                <a:ext cx="47889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altLang="zh-CN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n-US" altLang="zh-CN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</m:oMath>
                </a14:m>
                <a:r>
                  <a:rPr lang="en-US" altLang="zh-CN" dirty="0"/>
                  <a:t> </a:t>
                </a:r>
                <a:endParaRPr lang="zh-CN" altLang="en-US" dirty="0"/>
              </a:p>
            </p:txBody>
          </p:sp>
        </mc:Choice>
        <mc:Fallback>
          <p:sp>
            <p:nvSpPr>
              <p:cNvPr id="33" name="文本框 32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2633" y="2771636"/>
                <a:ext cx="478893" cy="369332"/>
              </a:xfrm>
              <a:prstGeom prst="rect">
                <a:avLst/>
              </a:prstGeom>
              <a:blipFill rotWithShape="1">
                <a:blip r:embed="rId7"/>
                <a:stretch>
                  <a:fillRect r="-1410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4" name="文本框 33">
                <a:extLst>
                  <a:ext uri="{FF2B5EF4-FFF2-40B4-BE49-F238E27FC236}">
                    <ele attr="{38EC1E30-9E97-4595-B78B-22D954F6CAC7}"/>
                  </a:ext>
                </a:extLst>
              </p:cNvPr>
              <p:cNvSpPr txBox="1"/>
              <p:nvPr/>
            </p:nvSpPr>
            <p:spPr>
              <a:xfrm>
                <a:off x="5026597" y="4013279"/>
                <a:ext cx="576059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𝑥</m:t>
                          </m:r>
                        </m:e>
                        <m:sub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34" name="文本框 33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6597" y="4013279"/>
                <a:ext cx="576059" cy="369332"/>
              </a:xfrm>
              <a:prstGeom prst="rect">
                <a:avLst/>
              </a:prstGeom>
              <a:blipFill rotWithShape="1">
                <a:blip r:embed="rId8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mc:AlternateContent xmlns:mc="http://schemas.openxmlformats.org/markup-compatibility/2006">
        <mc:Choice xmlns:a14="http://schemas.microsoft.com/office/drawing/2010/main" Requires="a14">
          <p:sp>
            <p:nvSpPr>
              <p:cNvPr id="35" name="文本框 34">
                <a:extLst>
                  <a:ext uri="{FF2B5EF4-FFF2-40B4-BE49-F238E27FC236}">
                    <ele attr="{3E9F0402-A5A0-4966-A2A2-55C7E880D7EA}"/>
                  </a:ext>
                </a:extLst>
              </p:cNvPr>
              <p:cNvSpPr txBox="1"/>
              <p:nvPr/>
            </p:nvSpPr>
            <p:spPr>
              <a:xfrm>
                <a:off x="5720408" y="2677462"/>
                <a:ext cx="50405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h</m:t>
                          </m:r>
                        </m:e>
                        <m:sub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𝑡</m:t>
                          </m:r>
                          <m:r>
                            <a:rPr lang="en-US" altLang="zh-CN" sz="1600" b="0" i="1" smtClean="0">
                              <a:latin typeface="Cambria Math" panose="02040503050406030204" pitchFamily="18" charset="0"/>
                            </a:rPr>
                            <m:t>+1</m:t>
                          </m:r>
                        </m:sub>
                      </m:sSub>
                    </m:oMath>
                  </m:oMathPara>
                </a14:m>
                <a:endParaRPr lang="zh-CN" altLang="en-US" sz="1600" dirty="0"/>
              </a:p>
            </p:txBody>
          </p:sp>
        </mc:Choice>
        <mc:Fallback>
          <p:sp>
            <p:nvSpPr>
              <p:cNvPr id="35" name="文本框 34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720408" y="2677462"/>
                <a:ext cx="504050" cy="338554"/>
              </a:xfrm>
              <a:prstGeom prst="rect">
                <a:avLst/>
              </a:prstGeom>
              <a:blipFill rotWithShape="1">
                <a:blip r:embed="rId9"/>
                <a:stretch>
                  <a:fillRect r="-2410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sp>
        <p:nvSpPr>
          <p:cNvPr id="36" name="矩形 35"/>
          <p:cNvSpPr/>
          <p:nvPr/>
        </p:nvSpPr>
        <p:spPr>
          <a:xfrm>
            <a:off x="2590000" y="1041068"/>
            <a:ext cx="901880" cy="288032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</a:t>
            </a:r>
            <a:endParaRPr lang="zh-CN" altLang="en-US" dirty="0"/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7" name="文本框 36">
                <a:extLst>
                  <a:ext uri="{FF2B5EF4-FFF2-40B4-BE49-F238E27FC236}">
                    <ele attr="{589C23B6-4D39-4A87-BEC5-E56775098C2B}"/>
                  </a:ext>
                </a:extLst>
              </p:cNvPr>
              <p:cNvSpPr txBox="1"/>
              <p:nvPr/>
            </p:nvSpPr>
            <p:spPr>
              <a:xfrm>
                <a:off x="2795155" y="991126"/>
                <a:ext cx="478893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14:m>
                  <m:oMath xmlns:m="http://schemas.openxmlformats.org/officeDocument/2006/math"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  </m:t>
                    </m:r>
                    <m:r>
                      <a:rPr lang="en-US" altLang="zh-CN" b="0" i="1" smtClean="0">
                        <a:latin typeface="Cambria Math" panose="02040503050406030204" pitchFamily="18" charset="0"/>
                      </a:rPr>
                      <m:t>𝑆</m:t>
                    </m:r>
                  </m:oMath>
                </a14:m>
                <a:r>
                  <a:rPr lang="en-US" altLang="zh-CN" dirty="0"/>
                  <a:t> </a:t>
                </a:r>
                <a:endParaRPr lang="zh-CN" altLang="en-US" dirty="0"/>
              </a:p>
            </p:txBody>
          </p:sp>
        </mc:Choice>
        <mc:Fallback>
          <p:sp>
            <p:nvSpPr>
              <p:cNvPr id="37" name="文本框 36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95155" y="991126"/>
                <a:ext cx="478893" cy="369332"/>
              </a:xfrm>
              <a:prstGeom prst="rect">
                <a:avLst/>
              </a:prstGeom>
              <a:blipFill rotWithShape="1">
                <a:blip r:embed="rId10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cxnSp>
        <p:nvCxnSpPr>
          <p:cNvPr id="39" name="直接连接符 38"/>
          <p:cNvCxnSpPr>
            <a:endCxn id="37" idx="2"/>
          </p:cNvCxnSpPr>
          <p:nvPr/>
        </p:nvCxnSpPr>
        <p:spPr>
          <a:xfrm flipV="1">
            <a:off x="2458606" y="1360458"/>
            <a:ext cx="575996" cy="1411178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2" name="直接连接符 41"/>
          <p:cNvCxnSpPr>
            <a:endCxn id="37" idx="2"/>
          </p:cNvCxnSpPr>
          <p:nvPr/>
        </p:nvCxnSpPr>
        <p:spPr>
          <a:xfrm flipH="1" flipV="1">
            <a:off x="3034602" y="1360458"/>
            <a:ext cx="566992" cy="1395500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7" name="直接连接符 46"/>
          <p:cNvCxnSpPr>
            <a:endCxn id="37" idx="2"/>
          </p:cNvCxnSpPr>
          <p:nvPr/>
        </p:nvCxnSpPr>
        <p:spPr>
          <a:xfrm flipH="1" flipV="1">
            <a:off x="3034602" y="1360458"/>
            <a:ext cx="2113462" cy="1449216"/>
          </a:xfrm>
          <a:prstGeom prst="line">
            <a:avLst/>
          </a:prstGeom>
          <a:ln w="9525" cap="flat" cmpd="sng" algn="ctr">
            <a:solidFill>
              <a:schemeClr val="accent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2555776" y="1811730"/>
            <a:ext cx="914400" cy="54853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en-US" altLang="zh-CN" sz="1400" dirty="0">
              <a:solidFill>
                <a:srgbClr val="0070C0"/>
              </a:solidFill>
            </a:endParaRPr>
          </a:p>
          <a:p>
            <a:pPr algn="ctr"/>
            <a:r>
              <a:rPr lang="zh-CN" altLang="en-US" sz="1400" dirty="0">
                <a:solidFill>
                  <a:srgbClr val="0070C0"/>
                </a:solidFill>
              </a:rPr>
              <a:t>人对特征抽取模块</a:t>
            </a:r>
            <a:endParaRPr lang="zh-CN" altLang="en-US" sz="1400" dirty="0">
              <a:solidFill>
                <a:srgbClr val="0070C0"/>
              </a:solidFill>
            </a:endParaRPr>
          </a:p>
          <a:p>
            <a:pPr algn="ctr"/>
            <a:endParaRPr lang="zh-CN" altLang="en-US" sz="1400" dirty="0">
              <a:solidFill>
                <a:srgbClr val="0070C0"/>
              </a:solidFill>
            </a:endParaRPr>
          </a:p>
        </p:txBody>
      </p:sp>
      <p:sp>
        <p:nvSpPr>
          <p:cNvPr id="15" name="矩形 14"/>
          <p:cNvSpPr/>
          <p:nvPr/>
        </p:nvSpPr>
        <p:spPr>
          <a:xfrm>
            <a:off x="2548310" y="3613071"/>
            <a:ext cx="914400" cy="54853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1400" dirty="0">
              <a:solidFill>
                <a:srgbClr val="0070C0"/>
              </a:solidFill>
            </a:endParaRPr>
          </a:p>
          <a:p>
            <a:pPr algn="ctr"/>
            <a:r>
              <a:rPr lang="zh-CN" altLang="en-US" sz="1400" dirty="0">
                <a:solidFill>
                  <a:srgbClr val="0070C0"/>
                </a:solidFill>
              </a:rPr>
              <a:t>物体特征抽取模块</a:t>
            </a:r>
            <a:endParaRPr lang="zh-CN" altLang="en-US" sz="1400" dirty="0">
              <a:solidFill>
                <a:srgbClr val="0070C0"/>
              </a:solidFill>
            </a:endParaRPr>
          </a:p>
          <a:p>
            <a:pPr algn="ctr"/>
            <a:endParaRPr lang="zh-CN" altLang="en-US" sz="1400" dirty="0"/>
          </a:p>
        </p:txBody>
      </p:sp>
      <p:sp>
        <p:nvSpPr>
          <p:cNvPr id="19" name="矩形 18"/>
          <p:cNvSpPr/>
          <p:nvPr/>
        </p:nvSpPr>
        <p:spPr>
          <a:xfrm>
            <a:off x="4114800" y="1772816"/>
            <a:ext cx="914400" cy="626525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r>
              <a:rPr lang="en-US" altLang="zh-CN" sz="1400" dirty="0">
                <a:solidFill>
                  <a:srgbClr val="0070C0"/>
                </a:solidFill>
              </a:rPr>
              <a:t>PPRN</a:t>
            </a:r>
            <a:endParaRPr lang="zh-CN" altLang="en-US" sz="1400" dirty="0">
              <a:solidFill>
                <a:srgbClr val="0070C0"/>
              </a:solidFill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4114800" y="3263557"/>
            <a:ext cx="914400" cy="1247568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PPRN</a:t>
            </a:r>
            <a:endParaRPr lang="zh-CN" altLang="en-US" sz="1400" dirty="0"/>
          </a:p>
        </p:txBody>
      </p:sp>
      <p:sp>
        <p:nvSpPr>
          <p:cNvPr id="22" name="矩形 21"/>
          <p:cNvSpPr/>
          <p:nvPr/>
        </p:nvSpPr>
        <p:spPr>
          <a:xfrm>
            <a:off x="4276498" y="3418334"/>
            <a:ext cx="72008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26" name="矩形 25"/>
          <p:cNvSpPr/>
          <p:nvPr/>
        </p:nvSpPr>
        <p:spPr>
          <a:xfrm>
            <a:off x="4622195" y="3418334"/>
            <a:ext cx="72008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27" name="矩形 26"/>
          <p:cNvSpPr/>
          <p:nvPr/>
        </p:nvSpPr>
        <p:spPr>
          <a:xfrm>
            <a:off x="4440426" y="3418334"/>
            <a:ext cx="72008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sp>
        <p:nvSpPr>
          <p:cNvPr id="28" name="矩形 27"/>
          <p:cNvSpPr/>
          <p:nvPr/>
        </p:nvSpPr>
        <p:spPr>
          <a:xfrm>
            <a:off x="5529808" y="2639773"/>
            <a:ext cx="235391" cy="1149266"/>
          </a:xfrm>
          <a:prstGeom prst="rect">
            <a:avLst/>
          </a:prstGeom>
          <a:noFill/>
          <a:ln>
            <a:prstDash val="lg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PPRN</a:t>
            </a:r>
            <a:endParaRPr lang="zh-CN" altLang="en-US" sz="1400" dirty="0"/>
          </a:p>
        </p:txBody>
      </p:sp>
      <p:sp>
        <p:nvSpPr>
          <p:cNvPr id="29" name="矩形 28"/>
          <p:cNvSpPr/>
          <p:nvPr/>
        </p:nvSpPr>
        <p:spPr>
          <a:xfrm>
            <a:off x="5601816" y="2806357"/>
            <a:ext cx="72008" cy="914400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cxnSp>
        <p:nvCxnSpPr>
          <p:cNvPr id="12" name="直接箭头连接符 11"/>
          <p:cNvCxnSpPr>
            <a:stCxn id="21" idx="3"/>
            <a:endCxn id="28" idx="1"/>
          </p:cNvCxnSpPr>
          <p:nvPr/>
        </p:nvCxnSpPr>
        <p:spPr>
          <a:xfrm flipV="1">
            <a:off x="5029200" y="3214406"/>
            <a:ext cx="500608" cy="67293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矩形 32"/>
          <p:cNvSpPr/>
          <p:nvPr/>
        </p:nvSpPr>
        <p:spPr>
          <a:xfrm>
            <a:off x="6561739" y="1571500"/>
            <a:ext cx="72008" cy="914400"/>
          </a:xfrm>
          <a:prstGeom prst="rect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cxnSp>
        <p:nvCxnSpPr>
          <p:cNvPr id="35" name="直接箭头连接符 34"/>
          <p:cNvCxnSpPr>
            <a:stCxn id="19" idx="3"/>
            <a:endCxn id="28" idx="1"/>
          </p:cNvCxnSpPr>
          <p:nvPr/>
        </p:nvCxnSpPr>
        <p:spPr>
          <a:xfrm>
            <a:off x="5029200" y="2086079"/>
            <a:ext cx="500608" cy="1128327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矩形 35"/>
          <p:cNvSpPr/>
          <p:nvPr/>
        </p:nvSpPr>
        <p:spPr>
          <a:xfrm>
            <a:off x="6559843" y="2776468"/>
            <a:ext cx="72008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cxnSp>
        <p:nvCxnSpPr>
          <p:cNvPr id="38" name="直接连接符 37"/>
          <p:cNvCxnSpPr>
            <a:stCxn id="21" idx="3"/>
          </p:cNvCxnSpPr>
          <p:nvPr/>
        </p:nvCxnSpPr>
        <p:spPr>
          <a:xfrm>
            <a:off x="5029200" y="3887341"/>
            <a:ext cx="122413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直接连接符 41"/>
          <p:cNvCxnSpPr>
            <a:stCxn id="28" idx="3"/>
          </p:cNvCxnSpPr>
          <p:nvPr/>
        </p:nvCxnSpPr>
        <p:spPr>
          <a:xfrm>
            <a:off x="5765199" y="3214406"/>
            <a:ext cx="39097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a14="http://schemas.microsoft.com/office/drawing/2010/main" Requires="a14">
          <p:sp>
            <p:nvSpPr>
              <p:cNvPr id="48" name="文本框 47">
                <a:extLst>
                  <a:ext uri="{FF2B5EF4-FFF2-40B4-BE49-F238E27FC236}">
                    <ele attr="{778B46AB-5ADD-442A-A8F7-33A4B1580322}"/>
                  </a:ext>
                </a:extLst>
              </p:cNvPr>
              <p:cNvSpPr txBox="1"/>
              <p:nvPr/>
            </p:nvSpPr>
            <p:spPr>
              <a:xfrm>
                <a:off x="6030416" y="3049002"/>
                <a:ext cx="222918" cy="369332"/>
              </a:xfrm>
              <a:prstGeom prst="rect">
                <a:avLst/>
              </a:prstGeom>
              <a:noFill/>
            </p:spPr>
            <p:txBody>
              <a:bodyPr wrap="square" rtlCol="0" anchor="ctr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a:rPr lang="en-US" altLang="zh-CN" b="0" i="1" smtClean="0">
                          <a:latin typeface="Cambria Math" panose="02040503050406030204" pitchFamily="18" charset="0"/>
                        </a:rPr>
                        <m:t>⊕</m:t>
                      </m:r>
                    </m:oMath>
                  </m:oMathPara>
                </a14:m>
                <a:endParaRPr lang="zh-CN" altLang="en-US" dirty="0"/>
              </a:p>
            </p:txBody>
          </p:sp>
        </mc:Choice>
        <mc:Fallback>
          <p:sp>
            <p:nvSpPr>
              <p:cNvPr id="48" name="文本框 47"/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6030416" y="3049002"/>
                <a:ext cx="222918" cy="369332"/>
              </a:xfrm>
              <a:prstGeom prst="rect">
                <a:avLst/>
              </a:prstGeom>
              <a:blipFill rotWithShape="1">
                <a:blip r:embed="rId1"/>
                <a:stretch>
                  <a:fillRect l="-2703" r="-89189" b="-4918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  <a:endParaRPr lang="zh-CN" altLang="en-US">
                  <a:noFill/>
                </a:endParaRPr>
              </a:p>
            </p:txBody>
          </p:sp>
        </mc:Fallback>
      </mc:AlternateContent>
      <p:cxnSp>
        <p:nvCxnSpPr>
          <p:cNvPr id="54" name="直接连接符 53"/>
          <p:cNvCxnSpPr/>
          <p:nvPr/>
        </p:nvCxnSpPr>
        <p:spPr>
          <a:xfrm flipV="1">
            <a:off x="6228184" y="3356994"/>
            <a:ext cx="0" cy="53034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直接连接符 57"/>
          <p:cNvCxnSpPr>
            <a:stCxn id="48" idx="3"/>
            <a:endCxn id="36" idx="1"/>
          </p:cNvCxnSpPr>
          <p:nvPr/>
        </p:nvCxnSpPr>
        <p:spPr>
          <a:xfrm>
            <a:off x="6253334" y="3233668"/>
            <a:ext cx="30650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文本框 61"/>
          <p:cNvSpPr txBox="1"/>
          <p:nvPr/>
        </p:nvSpPr>
        <p:spPr>
          <a:xfrm>
            <a:off x="5279504" y="2276872"/>
            <a:ext cx="1090164" cy="26161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100" b="1" dirty="0"/>
              <a:t>Atten</a:t>
            </a:r>
            <a:r>
              <a:rPr lang="en-US" altLang="zh-CN" sz="1100" dirty="0"/>
              <a:t> </a:t>
            </a:r>
            <a:r>
              <a:rPr lang="en-US" altLang="zh-CN" sz="1100" b="1" dirty="0"/>
              <a:t>weights</a:t>
            </a:r>
            <a:endParaRPr lang="zh-CN" altLang="en-US" sz="1100" b="1" dirty="0"/>
          </a:p>
        </p:txBody>
      </p:sp>
      <p:cxnSp>
        <p:nvCxnSpPr>
          <p:cNvPr id="64" name="直接箭头连接符 63"/>
          <p:cNvCxnSpPr>
            <a:endCxn id="5" idx="1"/>
          </p:cNvCxnSpPr>
          <p:nvPr/>
        </p:nvCxnSpPr>
        <p:spPr>
          <a:xfrm flipV="1">
            <a:off x="2129708" y="2086000"/>
            <a:ext cx="426068" cy="1057341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直接箭头连接符 65"/>
          <p:cNvCxnSpPr>
            <a:endCxn id="15" idx="1"/>
          </p:cNvCxnSpPr>
          <p:nvPr/>
        </p:nvCxnSpPr>
        <p:spPr>
          <a:xfrm>
            <a:off x="2129708" y="3143341"/>
            <a:ext cx="418602" cy="74400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直接箭头连接符 67"/>
          <p:cNvCxnSpPr>
            <a:stCxn id="5" idx="3"/>
            <a:endCxn id="19" idx="1"/>
          </p:cNvCxnSpPr>
          <p:nvPr/>
        </p:nvCxnSpPr>
        <p:spPr>
          <a:xfrm>
            <a:off x="3470176" y="2086000"/>
            <a:ext cx="644624" cy="79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直接箭头连接符 69"/>
          <p:cNvCxnSpPr>
            <a:stCxn id="15" idx="3"/>
            <a:endCxn id="21" idx="1"/>
          </p:cNvCxnSpPr>
          <p:nvPr/>
        </p:nvCxnSpPr>
        <p:spPr>
          <a:xfrm>
            <a:off x="3462710" y="3887341"/>
            <a:ext cx="65209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直接箭头连接符 73"/>
          <p:cNvCxnSpPr>
            <a:endCxn id="33" idx="3"/>
          </p:cNvCxnSpPr>
          <p:nvPr/>
        </p:nvCxnSpPr>
        <p:spPr>
          <a:xfrm>
            <a:off x="5031719" y="2028700"/>
            <a:ext cx="1602028" cy="0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矩形 82"/>
          <p:cNvSpPr/>
          <p:nvPr/>
        </p:nvSpPr>
        <p:spPr>
          <a:xfrm>
            <a:off x="7056098" y="2182573"/>
            <a:ext cx="288032" cy="914400"/>
          </a:xfrm>
          <a:prstGeom prst="rect">
            <a:avLst/>
          </a:prstGeom>
          <a:solidFill>
            <a:schemeClr val="tx1">
              <a:lumMod val="50000"/>
              <a:lumOff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b="1" dirty="0"/>
              <a:t>score</a:t>
            </a:r>
            <a:endParaRPr lang="zh-CN" altLang="en-US" sz="1100" b="1" dirty="0"/>
          </a:p>
        </p:txBody>
      </p:sp>
      <p:cxnSp>
        <p:nvCxnSpPr>
          <p:cNvPr id="85" name="直接箭头连接符 84"/>
          <p:cNvCxnSpPr>
            <a:stCxn id="33" idx="3"/>
            <a:endCxn id="83" idx="1"/>
          </p:cNvCxnSpPr>
          <p:nvPr/>
        </p:nvCxnSpPr>
        <p:spPr>
          <a:xfrm>
            <a:off x="6633747" y="2028700"/>
            <a:ext cx="422351" cy="611073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直接箭头连接符 86"/>
          <p:cNvCxnSpPr>
            <a:stCxn id="36" idx="3"/>
            <a:endCxn id="83" idx="1"/>
          </p:cNvCxnSpPr>
          <p:nvPr/>
        </p:nvCxnSpPr>
        <p:spPr>
          <a:xfrm flipV="1">
            <a:off x="6631851" y="2639773"/>
            <a:ext cx="424247" cy="5938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文本框 87"/>
          <p:cNvSpPr txBox="1"/>
          <p:nvPr/>
        </p:nvSpPr>
        <p:spPr>
          <a:xfrm>
            <a:off x="5146731" y="1772816"/>
            <a:ext cx="1297477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altLang="zh-CN" sz="1400" b="1" dirty="0"/>
              <a:t>PPRN feature</a:t>
            </a:r>
            <a:endParaRPr lang="zh-CN" altLang="en-US" sz="1400" b="1" dirty="0"/>
          </a:p>
        </p:txBody>
      </p:sp>
      <p:sp>
        <p:nvSpPr>
          <p:cNvPr id="106" name="矩形 105"/>
          <p:cNvSpPr/>
          <p:nvPr/>
        </p:nvSpPr>
        <p:spPr>
          <a:xfrm>
            <a:off x="4803964" y="3418334"/>
            <a:ext cx="72008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400" dirty="0"/>
          </a:p>
        </p:txBody>
      </p:sp>
      <p:pic>
        <p:nvPicPr>
          <p:cNvPr id="113" name="图片 11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121" y="2343121"/>
            <a:ext cx="1878188" cy="1488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/>
        </p:nvSpPr>
        <p:spPr>
          <a:xfrm>
            <a:off x="755576" y="2628526"/>
            <a:ext cx="914400" cy="914400"/>
          </a:xfrm>
          <a:prstGeom prst="rect">
            <a:avLst/>
          </a:prstGeom>
          <a:solidFill>
            <a:srgbClr val="FFFF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683568" y="2704727"/>
            <a:ext cx="914400" cy="9144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611560" y="2780928"/>
            <a:ext cx="914400" cy="957809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2771800" y="2454795"/>
            <a:ext cx="216024" cy="499863"/>
          </a:xfrm>
          <a:prstGeom prst="rect">
            <a:avLst/>
          </a:prstGeom>
          <a:noFill/>
          <a:ln w="190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矩形 12"/>
          <p:cNvSpPr/>
          <p:nvPr/>
        </p:nvSpPr>
        <p:spPr>
          <a:xfrm>
            <a:off x="3585592" y="2454795"/>
            <a:ext cx="1008112" cy="50405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reshape</a:t>
            </a:r>
            <a:endParaRPr lang="zh-CN" altLang="en-US" dirty="0"/>
          </a:p>
        </p:txBody>
      </p:sp>
      <p:sp>
        <p:nvSpPr>
          <p:cNvPr id="14" name="文本框 13"/>
          <p:cNvSpPr txBox="1"/>
          <p:nvPr/>
        </p:nvSpPr>
        <p:spPr>
          <a:xfrm>
            <a:off x="2675126" y="2808727"/>
            <a:ext cx="6480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 </a:t>
            </a:r>
            <a:r>
              <a:rPr lang="en-US" altLang="zh-CN" sz="1200" dirty="0"/>
              <a:t>1x1</a:t>
            </a:r>
            <a:endParaRPr lang="zh-CN" altLang="en-US" sz="1200" dirty="0"/>
          </a:p>
        </p:txBody>
      </p:sp>
      <p:sp>
        <p:nvSpPr>
          <p:cNvPr id="15" name="矩形 14"/>
          <p:cNvSpPr/>
          <p:nvPr/>
        </p:nvSpPr>
        <p:spPr>
          <a:xfrm>
            <a:off x="6732240" y="2450602"/>
            <a:ext cx="1127460" cy="504056"/>
          </a:xfrm>
          <a:prstGeom prst="rect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proposal</a:t>
            </a:r>
            <a:endParaRPr lang="zh-CN" altLang="en-US" dirty="0"/>
          </a:p>
        </p:txBody>
      </p:sp>
      <p:sp>
        <p:nvSpPr>
          <p:cNvPr id="16" name="矩形 15"/>
          <p:cNvSpPr/>
          <p:nvPr/>
        </p:nvSpPr>
        <p:spPr>
          <a:xfrm>
            <a:off x="2783138" y="3687062"/>
            <a:ext cx="216024" cy="499863"/>
          </a:xfrm>
          <a:prstGeom prst="rect">
            <a:avLst/>
          </a:prstGeom>
          <a:noFill/>
          <a:ln w="1905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文本框 16"/>
          <p:cNvSpPr txBox="1"/>
          <p:nvPr/>
        </p:nvSpPr>
        <p:spPr>
          <a:xfrm>
            <a:off x="2691891" y="4005064"/>
            <a:ext cx="648072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    </a:t>
            </a:r>
            <a:r>
              <a:rPr lang="en-US" altLang="zh-CN" sz="1200" dirty="0"/>
              <a:t>1x1</a:t>
            </a:r>
            <a:endParaRPr lang="zh-CN" altLang="en-US" sz="1200" dirty="0"/>
          </a:p>
        </p:txBody>
      </p:sp>
      <p:sp>
        <p:nvSpPr>
          <p:cNvPr id="18" name="矩形 17"/>
          <p:cNvSpPr/>
          <p:nvPr/>
        </p:nvSpPr>
        <p:spPr>
          <a:xfrm>
            <a:off x="5220072" y="2450602"/>
            <a:ext cx="1008112" cy="504056"/>
          </a:xfrm>
          <a:prstGeom prst="rect">
            <a:avLst/>
          </a:prstGeom>
          <a:solidFill>
            <a:srgbClr val="00B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Softmax</a:t>
            </a:r>
            <a:endParaRPr lang="zh-CN" altLang="en-US" dirty="0"/>
          </a:p>
        </p:txBody>
      </p:sp>
      <p:cxnSp>
        <p:nvCxnSpPr>
          <p:cNvPr id="20" name="直接箭头连接符 19"/>
          <p:cNvCxnSpPr>
            <a:stCxn id="5" idx="3"/>
            <a:endCxn id="12" idx="1"/>
          </p:cNvCxnSpPr>
          <p:nvPr/>
        </p:nvCxnSpPr>
        <p:spPr>
          <a:xfrm flipV="1">
            <a:off x="1669976" y="2704727"/>
            <a:ext cx="1101824" cy="380999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>
            <a:endCxn id="13" idx="1"/>
          </p:cNvCxnSpPr>
          <p:nvPr/>
        </p:nvCxnSpPr>
        <p:spPr>
          <a:xfrm>
            <a:off x="3015927" y="2702630"/>
            <a:ext cx="569665" cy="4193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>
            <a:stCxn id="13" idx="3"/>
            <a:endCxn id="18" idx="1"/>
          </p:cNvCxnSpPr>
          <p:nvPr/>
        </p:nvCxnSpPr>
        <p:spPr>
          <a:xfrm flipV="1">
            <a:off x="4593704" y="2702630"/>
            <a:ext cx="626368" cy="4193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endCxn id="15" idx="1"/>
          </p:cNvCxnSpPr>
          <p:nvPr/>
        </p:nvCxnSpPr>
        <p:spPr>
          <a:xfrm flipV="1">
            <a:off x="6228184" y="2702630"/>
            <a:ext cx="504056" cy="2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箭头连接符 30"/>
          <p:cNvCxnSpPr>
            <a:stCxn id="5" idx="3"/>
          </p:cNvCxnSpPr>
          <p:nvPr/>
        </p:nvCxnSpPr>
        <p:spPr>
          <a:xfrm>
            <a:off x="1669976" y="3085726"/>
            <a:ext cx="1097022" cy="919338"/>
          </a:xfrm>
          <a:prstGeom prst="straightConnector1">
            <a:avLst/>
          </a:prstGeom>
          <a:ln>
            <a:solidFill>
              <a:schemeClr val="tx1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箭头连接符 34"/>
          <p:cNvCxnSpPr>
            <a:stCxn id="16" idx="3"/>
          </p:cNvCxnSpPr>
          <p:nvPr/>
        </p:nvCxnSpPr>
        <p:spPr>
          <a:xfrm flipV="1">
            <a:off x="2999162" y="3936993"/>
            <a:ext cx="3733078" cy="1"/>
          </a:xfrm>
          <a:prstGeom prst="straightConnector1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42" name="直接箭头连接符 41"/>
          <p:cNvCxnSpPr/>
          <p:nvPr/>
        </p:nvCxnSpPr>
        <p:spPr>
          <a:xfrm flipV="1">
            <a:off x="6767246" y="3020192"/>
            <a:ext cx="528724" cy="919021"/>
          </a:xfrm>
          <a:prstGeom prst="straightConnector1">
            <a:avLst/>
          </a:prstGeom>
          <a:ln>
            <a:solidFill>
              <a:schemeClr val="tx1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箭头: 右 44"/>
          <p:cNvSpPr/>
          <p:nvPr/>
        </p:nvSpPr>
        <p:spPr>
          <a:xfrm>
            <a:off x="7899220" y="2630743"/>
            <a:ext cx="978408" cy="134937"/>
          </a:xfrm>
          <a:prstGeom prst="rightArrow">
            <a:avLst/>
          </a:prstGeom>
          <a:solidFill>
            <a:srgbClr val="FFC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8" name="直接箭头连接符 47"/>
          <p:cNvCxnSpPr/>
          <p:nvPr/>
        </p:nvCxnSpPr>
        <p:spPr>
          <a:xfrm>
            <a:off x="107504" y="2060848"/>
            <a:ext cx="504056" cy="1101079"/>
          </a:xfrm>
          <a:prstGeom prst="straightConnector1">
            <a:avLst/>
          </a:prstGeom>
          <a:ln>
            <a:solidFill>
              <a:schemeClr val="tx1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/>
          <p:cNvSpPr txBox="1"/>
          <p:nvPr/>
        </p:nvSpPr>
        <p:spPr>
          <a:xfrm>
            <a:off x="2999162" y="2348880"/>
            <a:ext cx="5696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18 </a:t>
            </a:r>
            <a:endParaRPr lang="zh-CN" altLang="en-US" dirty="0"/>
          </a:p>
        </p:txBody>
      </p:sp>
      <p:sp>
        <p:nvSpPr>
          <p:cNvPr id="52" name="文本框 51"/>
          <p:cNvSpPr txBox="1"/>
          <p:nvPr/>
        </p:nvSpPr>
        <p:spPr>
          <a:xfrm>
            <a:off x="3707904" y="3635732"/>
            <a:ext cx="43204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36</a:t>
            </a:r>
            <a:endParaRPr lang="zh-CN" altLang="en-US" dirty="0"/>
          </a:p>
        </p:txBody>
      </p:sp>
      <p:sp>
        <p:nvSpPr>
          <p:cNvPr id="53" name="文本框 52"/>
          <p:cNvSpPr txBox="1"/>
          <p:nvPr/>
        </p:nvSpPr>
        <p:spPr>
          <a:xfrm>
            <a:off x="7899220" y="2204864"/>
            <a:ext cx="113727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400" dirty="0">
                <a:solidFill>
                  <a:srgbClr val="0070C0"/>
                </a:solidFill>
              </a:rPr>
              <a:t>Roi Pooling</a:t>
            </a:r>
            <a:endParaRPr lang="zh-CN" altLang="en-US" sz="1400" dirty="0">
              <a:solidFill>
                <a:srgbClr val="0070C0"/>
              </a:solidFill>
            </a:endParaRPr>
          </a:p>
        </p:txBody>
      </p:sp>
      <p:sp>
        <p:nvSpPr>
          <p:cNvPr id="54" name="对话气泡: 矩形 53"/>
          <p:cNvSpPr/>
          <p:nvPr/>
        </p:nvSpPr>
        <p:spPr>
          <a:xfrm>
            <a:off x="5801923" y="1426397"/>
            <a:ext cx="1224136" cy="504056"/>
          </a:xfrm>
          <a:prstGeom prst="wedgeRect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文本框 54"/>
          <p:cNvSpPr txBox="1"/>
          <p:nvPr/>
        </p:nvSpPr>
        <p:spPr>
          <a:xfrm>
            <a:off x="5801923" y="1570413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物体前后景分类</a:t>
            </a:r>
            <a:endParaRPr lang="zh-CN" altLang="en-US" sz="1200" dirty="0"/>
          </a:p>
        </p:txBody>
      </p:sp>
      <p:cxnSp>
        <p:nvCxnSpPr>
          <p:cNvPr id="57" name="直接连接符 56"/>
          <p:cNvCxnSpPr>
            <a:stCxn id="60" idx="0"/>
            <a:endCxn id="54" idx="4"/>
          </p:cNvCxnSpPr>
          <p:nvPr/>
        </p:nvCxnSpPr>
        <p:spPr>
          <a:xfrm flipV="1">
            <a:off x="5612690" y="1993460"/>
            <a:ext cx="546277" cy="172927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60" name="矩形 59"/>
          <p:cNvSpPr/>
          <p:nvPr/>
        </p:nvSpPr>
        <p:spPr>
          <a:xfrm>
            <a:off x="2267744" y="2166387"/>
            <a:ext cx="6689892" cy="1055881"/>
          </a:xfrm>
          <a:prstGeom prst="rect">
            <a:avLst/>
          </a:prstGeom>
          <a:noFill/>
          <a:ln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3" name="矩形 62"/>
          <p:cNvSpPr/>
          <p:nvPr/>
        </p:nvSpPr>
        <p:spPr>
          <a:xfrm>
            <a:off x="2123728" y="3085726"/>
            <a:ext cx="5735972" cy="1495825"/>
          </a:xfrm>
          <a:prstGeom prst="rect">
            <a:avLst/>
          </a:prstGeom>
          <a:noFill/>
          <a:ln>
            <a:solidFill>
              <a:schemeClr val="accent6"/>
            </a:solidFill>
            <a:prstDash val="dash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4" name="对话气泡: 矩形 63"/>
          <p:cNvSpPr/>
          <p:nvPr/>
        </p:nvSpPr>
        <p:spPr>
          <a:xfrm>
            <a:off x="7760596" y="3439453"/>
            <a:ext cx="1224136" cy="504056"/>
          </a:xfrm>
          <a:prstGeom prst="wedgeRectCallou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5" name="文本框 64"/>
          <p:cNvSpPr txBox="1"/>
          <p:nvPr/>
        </p:nvSpPr>
        <p:spPr>
          <a:xfrm>
            <a:off x="7760596" y="3583469"/>
            <a:ext cx="12961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/>
              <a:t>    检测框回归</a:t>
            </a:r>
            <a:endParaRPr lang="zh-CN" altLang="en-US" sz="1200" dirty="0"/>
          </a:p>
        </p:txBody>
      </p:sp>
      <p:cxnSp>
        <p:nvCxnSpPr>
          <p:cNvPr id="67" name="直接连接符 66"/>
          <p:cNvCxnSpPr>
            <a:stCxn id="65" idx="1"/>
          </p:cNvCxnSpPr>
          <p:nvPr/>
        </p:nvCxnSpPr>
        <p:spPr>
          <a:xfrm flipH="1">
            <a:off x="6444208" y="3721969"/>
            <a:ext cx="1316388" cy="464956"/>
          </a:xfrm>
          <a:prstGeom prst="line">
            <a:avLst/>
          </a:prstGeom>
          <a:ln w="9525" cap="flat" cmpd="sng" algn="ctr">
            <a:solidFill>
              <a:schemeClr val="dk1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886075" y="1871663"/>
            <a:ext cx="2333997" cy="215598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1278</Words>
  <Application>WPS 演示</Application>
  <PresentationFormat>全屏显示(4:3)</PresentationFormat>
  <Paragraphs>368</Paragraphs>
  <Slides>22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22</vt:i4>
      </vt:variant>
    </vt:vector>
  </HeadingPairs>
  <TitlesOfParts>
    <vt:vector size="32" baseType="lpstr">
      <vt:lpstr>Arial</vt:lpstr>
      <vt:lpstr>宋体</vt:lpstr>
      <vt:lpstr>Wingdings</vt:lpstr>
      <vt:lpstr>等线</vt:lpstr>
      <vt:lpstr>微软雅黑</vt:lpstr>
      <vt:lpstr>Arial Unicode MS</vt:lpstr>
      <vt:lpstr>等线 Light</vt:lpstr>
      <vt:lpstr>Calibri</vt:lpstr>
      <vt:lpstr>Times New Roman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Alex Lau</dc:creator>
  <cp:lastModifiedBy>alexl</cp:lastModifiedBy>
  <cp:revision>112</cp:revision>
  <dcterms:created xsi:type="dcterms:W3CDTF">2019-03-03T04:39:00Z</dcterms:created>
  <dcterms:modified xsi:type="dcterms:W3CDTF">2019-05-08T07:08:53Z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2052-11.1.0.8573</vt:lpwstr>
  </property>
</Properties>
</file>